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crdownload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95" r:id="rId2"/>
    <p:sldId id="258" r:id="rId3"/>
    <p:sldId id="256" r:id="rId4"/>
    <p:sldId id="288" r:id="rId5"/>
    <p:sldId id="259" r:id="rId6"/>
    <p:sldId id="273" r:id="rId7"/>
    <p:sldId id="289" r:id="rId8"/>
    <p:sldId id="260" r:id="rId9"/>
    <p:sldId id="266" r:id="rId10"/>
    <p:sldId id="290" r:id="rId11"/>
    <p:sldId id="261" r:id="rId12"/>
    <p:sldId id="291" r:id="rId13"/>
    <p:sldId id="262" r:id="rId14"/>
    <p:sldId id="280" r:id="rId15"/>
    <p:sldId id="281" r:id="rId16"/>
    <p:sldId id="292" r:id="rId17"/>
    <p:sldId id="284" r:id="rId18"/>
    <p:sldId id="282" r:id="rId19"/>
    <p:sldId id="285" r:id="rId20"/>
    <p:sldId id="293" r:id="rId21"/>
    <p:sldId id="275" r:id="rId22"/>
    <p:sldId id="276" r:id="rId23"/>
    <p:sldId id="277" r:id="rId24"/>
    <p:sldId id="278" r:id="rId25"/>
    <p:sldId id="263" r:id="rId26"/>
    <p:sldId id="274" r:id="rId27"/>
    <p:sldId id="286" r:id="rId28"/>
    <p:sldId id="287" r:id="rId29"/>
    <p:sldId id="294" r:id="rId30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32"/>
    </p:embeddedFont>
    <p:embeddedFont>
      <p:font typeface="나눔손글씨 하나손글씨" panose="02000503000000000000" pitchFamily="2" charset="-127"/>
      <p:regular r:id="rId33"/>
    </p:embeddedFont>
    <p:embeddedFont>
      <p:font typeface="Segoe UI Black" panose="020B0A02040204020203" pitchFamily="34" charset="0"/>
      <p:bold r:id="rId34"/>
      <p:boldItalic r:id="rId35"/>
    </p:embeddedFont>
    <p:embeddedFont>
      <p:font typeface="G마켓 산스 TTF Bold" panose="02000000000000000000" pitchFamily="2" charset="-127"/>
      <p:bold r:id="rId36"/>
    </p:embeddedFont>
    <p:embeddedFont>
      <p:font typeface="G마켓 산스 TTF Medium" panose="02000000000000000000" pitchFamily="2" charset="-127"/>
      <p:regular r:id="rId37"/>
    </p:embeddedFont>
    <p:embeddedFont>
      <p:font typeface="나눔스퀘어_ac ExtraBold" panose="020B0600000101010101" pitchFamily="50" charset="-127"/>
      <p:bold r:id="rId38"/>
    </p:embeddedFont>
    <p:embeddedFont>
      <p:font typeface="Comic Sans MS" panose="030F0702030302020204" pitchFamily="66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9D4"/>
    <a:srgbClr val="FFFFFF"/>
    <a:srgbClr val="FF8A3D"/>
    <a:srgbClr val="E6E6E6"/>
    <a:srgbClr val="168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870" autoAdjust="0"/>
  </p:normalViewPr>
  <p:slideViewPr>
    <p:cSldViewPr snapToGrid="0">
      <p:cViewPr varScale="1">
        <p:scale>
          <a:sx n="59" d="100"/>
          <a:sy n="59" d="100"/>
        </p:scale>
        <p:origin x="7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52477-756A-4F0F-B666-CF06ED5F7A8A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8C1C0-6099-4A06-8548-A93EF2524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00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아이패드를 검색하고 나온 페이지를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하는 것은 어렵지 않았다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전체 페이지에 분포되어 있는 모든 데이터를 </a:t>
            </a:r>
            <a:r>
              <a:rPr lang="ko-KR" altLang="en-US" dirty="0" err="1" smtClean="0"/>
              <a:t>얻기위해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셀레니움을</a:t>
            </a:r>
            <a:r>
              <a:rPr lang="ko-KR" altLang="en-US" dirty="0" smtClean="0"/>
              <a:t> 활용하여 </a:t>
            </a:r>
            <a:r>
              <a:rPr lang="ko-KR" altLang="en-US" dirty="0" err="1" smtClean="0"/>
              <a:t>더보기를</a:t>
            </a:r>
            <a:r>
              <a:rPr lang="ko-KR" altLang="en-US" dirty="0" smtClean="0"/>
              <a:t> 클릭하는 방식으로 크롤링하려 했지만 잘못된 주소로 들어가는 오류를 보였다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원인을 파악하기 위해 네트워크에 들어가서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창을 누르기 전과 후를 비교하니 새로운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발견하였고 </a:t>
            </a:r>
            <a:r>
              <a:rPr lang="en-US" altLang="ko-KR" dirty="0" err="1" smtClean="0"/>
              <a:t>BeautifulSoup</a:t>
            </a:r>
            <a:r>
              <a:rPr lang="ko-KR" altLang="en-US" dirty="0" smtClean="0"/>
              <a:t>을 활용하여 변동하는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의 규칙에 따라 전체 데이터를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할 수 있었다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007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당근이 귀엽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20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점수별</a:t>
            </a:r>
            <a:r>
              <a:rPr lang="ko-KR" altLang="en-US" dirty="0" smtClean="0"/>
              <a:t> 가격 분포 </a:t>
            </a:r>
            <a:r>
              <a:rPr lang="ko-KR" altLang="en-US" dirty="0" err="1" smtClean="0"/>
              <a:t>산점도를</a:t>
            </a:r>
            <a:r>
              <a:rPr lang="ko-KR" altLang="en-US" dirty="0" smtClean="0"/>
              <a:t> 통해 무엇을 의미하는지 알기 어려웠다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44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회귀 그래프로 증가하는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직선 그래프를 관찰 할 수 있었다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0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전반적인 가격대는 증가 하고 있다는 것을 확인할 수 있었다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17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크롤링하기 앞서 가격에 ‘</a:t>
            </a:r>
            <a:r>
              <a:rPr lang="ko-KR" altLang="en-US" dirty="0" err="1" smtClean="0">
                <a:solidFill>
                  <a:schemeClr val="dk1"/>
                </a:solidFill>
              </a:rPr>
              <a:t>무료나눔</a:t>
            </a:r>
            <a:r>
              <a:rPr lang="ko-KR" altLang="en-US" dirty="0" smtClean="0">
                <a:solidFill>
                  <a:schemeClr val="dk1"/>
                </a:solidFill>
              </a:rPr>
              <a:t>’</a:t>
            </a:r>
            <a:r>
              <a:rPr lang="en-US" altLang="ko-KR" dirty="0" smtClean="0">
                <a:solidFill>
                  <a:schemeClr val="dk1"/>
                </a:solidFill>
              </a:rPr>
              <a:t>,’-’ </a:t>
            </a:r>
            <a:r>
              <a:rPr lang="ko-KR" altLang="en-US" dirty="0" smtClean="0">
                <a:solidFill>
                  <a:schemeClr val="dk1"/>
                </a:solidFill>
              </a:rPr>
              <a:t>등을 써놓는 경우가 있었다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lang="ko-KR" altLang="en-US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이러한 데이터들을 정제하기 위해 </a:t>
            </a:r>
            <a:r>
              <a:rPr lang="en-US" altLang="ko-KR" dirty="0" smtClean="0">
                <a:solidFill>
                  <a:schemeClr val="dk1"/>
                </a:solidFill>
              </a:rPr>
              <a:t>IF</a:t>
            </a:r>
            <a:r>
              <a:rPr lang="ko-KR" altLang="en-US" dirty="0" smtClean="0">
                <a:solidFill>
                  <a:schemeClr val="dk1"/>
                </a:solidFill>
              </a:rPr>
              <a:t>문을 통해 </a:t>
            </a:r>
            <a:r>
              <a:rPr lang="en-US" altLang="ko-KR" dirty="0" err="1" smtClean="0">
                <a:solidFill>
                  <a:schemeClr val="dk1"/>
                </a:solidFill>
              </a:rPr>
              <a:t>re.match</a:t>
            </a:r>
            <a:r>
              <a:rPr lang="ko-KR" altLang="en-US" dirty="0" smtClean="0">
                <a:solidFill>
                  <a:schemeClr val="dk1"/>
                </a:solidFill>
              </a:rPr>
              <a:t>함수를 써서 정제하였다</a:t>
            </a:r>
            <a:r>
              <a:rPr lang="en-US" altLang="ko-KR" dirty="0" smtClean="0">
                <a:solidFill>
                  <a:schemeClr val="dk1"/>
                </a:solidFill>
              </a:rPr>
              <a:t>.  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123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뿐만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뒤에 정규표현식이나 자료형끼리의 계산을 진행할 때 무리가 없도록 정수형 변환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영어 소문자 변환 등의 </a:t>
            </a:r>
            <a:r>
              <a:rPr lang="ko-KR" altLang="en-US" dirty="0" err="1" smtClean="0"/>
              <a:t>전처리하였음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69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아이패드 전체를 분류하기에는 섞여있는 모델들이 많아 비교 대상이 통제되지 않았다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정확한 결과를 도출하기 위해 </a:t>
            </a:r>
            <a:r>
              <a:rPr lang="en-US" altLang="ko-KR" dirty="0" smtClean="0"/>
              <a:t>4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인치와 </a:t>
            </a:r>
            <a:r>
              <a:rPr lang="en-US" altLang="ko-KR" dirty="0" smtClean="0"/>
              <a:t>12.9</a:t>
            </a:r>
            <a:r>
              <a:rPr lang="ko-KR" altLang="en-US" dirty="0" smtClean="0"/>
              <a:t>인치 모델로 한정하여 데이터 추출하였음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 과정에서 예상하지 못 했던 </a:t>
            </a:r>
            <a:r>
              <a:rPr lang="ko-KR" altLang="en-US" dirty="0" err="1" smtClean="0"/>
              <a:t>악세사리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상품들이 함께 검색되어서 해당 부분 제외하는 코드 작성하였음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516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원자료의</a:t>
            </a:r>
            <a:r>
              <a:rPr lang="ko-KR" altLang="en-US" dirty="0" smtClean="0"/>
              <a:t> 형태를 유지하기 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서울 지역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만원단위</a:t>
            </a:r>
            <a:r>
              <a:rPr lang="ko-KR" altLang="en-US" dirty="0" smtClean="0"/>
              <a:t> 열을 추가함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가격의 경우 표를 그렸을 때 전체 숫자를 표기하면 </a:t>
            </a:r>
            <a:r>
              <a:rPr lang="ko-KR" altLang="en-US" dirty="0" err="1" smtClean="0"/>
              <a:t>가독성이</a:t>
            </a:r>
            <a:r>
              <a:rPr lang="ko-KR" altLang="en-US" dirty="0" smtClean="0"/>
              <a:t> 떨어지기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만원 단위로 단위를 수정하였음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81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긍</a:t>
            </a:r>
            <a:r>
              <a:rPr lang="en-US" altLang="ko-KR" dirty="0" smtClean="0"/>
              <a:t>,</a:t>
            </a:r>
            <a:r>
              <a:rPr lang="ko-KR" altLang="en-US" dirty="0" smtClean="0"/>
              <a:t>부정어의 경우 예상했던 것과 다르게 긍정과 부정의 비율이 동등치 못 함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판매자의 입장에서 생각해 보면 부정어가 적은 것이 당연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이에 점수를 주는 폭을 </a:t>
            </a:r>
            <a:r>
              <a:rPr lang="ko-KR" altLang="en-US" dirty="0" err="1" smtClean="0"/>
              <a:t>수정였고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도출된 결과를 확인하며 오류를 파악해 점수 및 </a:t>
            </a:r>
            <a:r>
              <a:rPr lang="ko-KR" altLang="en-US" dirty="0" err="1" smtClean="0"/>
              <a:t>긍부정어를</a:t>
            </a:r>
            <a:r>
              <a:rPr lang="ko-KR" altLang="en-US" dirty="0" smtClean="0"/>
              <a:t> 다시 구축하였음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053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지역별 가격의 차이를 알아보기 위해 서울시 구별 평균 가격을 출력해보았다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그러나 다양한 옵션의 추가로 인해 “구매할 제품의 가격을 정확하게 측정하기 어려웠다”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같은 모델과 성능의 </a:t>
            </a:r>
            <a:r>
              <a:rPr lang="en-US" altLang="ko-KR" dirty="0" smtClean="0"/>
              <a:t>A, B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      그러나 애플 케어 플러스 옵션이 추가된 </a:t>
            </a:r>
            <a:r>
              <a:rPr lang="en-US" altLang="ko-KR" dirty="0" smtClean="0"/>
              <a:t>A</a:t>
            </a:r>
            <a:r>
              <a:rPr lang="ko-KR" altLang="en-US" dirty="0" smtClean="0"/>
              <a:t>제품은 옵션이 없는 </a:t>
            </a:r>
            <a:r>
              <a:rPr lang="en-US" altLang="ko-KR" dirty="0" smtClean="0"/>
              <a:t>B </a:t>
            </a:r>
            <a:r>
              <a:rPr lang="ko-KR" altLang="en-US" dirty="0" smtClean="0"/>
              <a:t>제품보다 더 비싸다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33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그래서 옵션이 추가 되지 않은 제품만을 출력하였다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즉 기타 옵션 키워드를 포함하지 않은 제품을 대상으로 지역별 평균 가격을 추출하였다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351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지역별 가격을 </a:t>
            </a:r>
            <a:r>
              <a:rPr lang="ko-KR" altLang="en-US" dirty="0" err="1" smtClean="0"/>
              <a:t>알아보고나니</a:t>
            </a:r>
            <a:r>
              <a:rPr lang="en-US" altLang="ko-KR" dirty="0" smtClean="0"/>
              <a:t>,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긍부정어</a:t>
            </a:r>
            <a:r>
              <a:rPr lang="ko-KR" altLang="en-US" dirty="0" smtClean="0"/>
              <a:t> 키워드의 유무와 가격의 분포가 </a:t>
            </a:r>
            <a:r>
              <a:rPr lang="ko-KR" altLang="en-US" dirty="0" err="1" smtClean="0"/>
              <a:t>유사한지를</a:t>
            </a:r>
            <a:r>
              <a:rPr lang="ko-KR" altLang="en-US" dirty="0" smtClean="0"/>
              <a:t> 확인하고 싶었다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즉 합리적인 소비를 위해 신뢰성 있는 데이터를 추출 할 수 있을지가 궁금했다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즉 어떤 글을 보고 소비자가 물건을 구매할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합리적인 가격을 도출하는 수고로움을 컴퓨터가 대신할 수 있을지가 궁금했다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8C1C0-6099-4A06-8548-A93EF25241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724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8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8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714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70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27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7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43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5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0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7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0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E4433-0CF7-4EEA-A7EC-7B3FD37E254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BA81-B9E2-4C1B-8A14-4507CEFA4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5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crdownload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0128" y="4314071"/>
            <a:ext cx="8245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반</a:t>
            </a:r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조 </a:t>
            </a:r>
            <a:r>
              <a:rPr lang="ko-KR" altLang="en-US" sz="4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윤광열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4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ㅁ반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조 백승엽 </a:t>
            </a:r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반 </a:t>
            </a:r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조 </a:t>
            </a:r>
            <a:r>
              <a:rPr lang="ko-KR" altLang="en-US" sz="4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민재국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반</a:t>
            </a:r>
            <a:r>
              <a:rPr lang="en-US" altLang="ko-KR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4</a:t>
            </a:r>
            <a:r>
              <a:rPr lang="ko-KR" altLang="en-US" sz="4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조 김경모</a:t>
            </a:r>
            <a:endParaRPr lang="en-US" altLang="ko-KR" sz="40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277" y="4975791"/>
            <a:ext cx="1359474" cy="16313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2" y="844061"/>
            <a:ext cx="2958611" cy="4771953"/>
          </a:xfrm>
          <a:prstGeom prst="rect">
            <a:avLst/>
          </a:prstGeom>
        </p:spPr>
      </p:pic>
      <p:sp>
        <p:nvSpPr>
          <p:cNvPr id="10" name="폭발 2 9"/>
          <p:cNvSpPr/>
          <p:nvPr/>
        </p:nvSpPr>
        <p:spPr>
          <a:xfrm>
            <a:off x="3810176" y="269526"/>
            <a:ext cx="7874977" cy="2391508"/>
          </a:xfrm>
          <a:prstGeom prst="irregularSeal2">
            <a:avLst/>
          </a:prstGeom>
          <a:gradFill>
            <a:gsLst>
              <a:gs pos="0">
                <a:srgbClr val="FF0000"/>
              </a:gs>
              <a:gs pos="95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681039" y="1080347"/>
            <a:ext cx="8004114" cy="584775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  <a:scene3d>
            <a:camera prst="isometricOffAxis1Right"/>
            <a:lightRig rig="threePt" dir="t"/>
          </a:scene3d>
        </p:spPr>
        <p:txBody>
          <a:bodyPr wrap="none">
            <a:prstTxWarp prst="textWave1">
              <a:avLst/>
            </a:prstTxWarp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ko-KR" altLang="en-US" sz="4000" dirty="0">
                <a:latin typeface="굴림" panose="020B0600000101010101" pitchFamily="50" charset="-127"/>
                <a:ea typeface="굴림" panose="020B0600000101010101" pitchFamily="50" charset="-127"/>
              </a:rPr>
              <a:t>중고거래활성화를 위한 중고가 분석시스템</a:t>
            </a:r>
            <a:endParaRPr lang="en-US" altLang="ko-KR" sz="4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7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4022" y="0"/>
            <a:ext cx="9107978" cy="6858000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07968" y="2767281"/>
            <a:ext cx="194518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03</a:t>
            </a:r>
            <a:endParaRPr lang="ko-KR" altLang="en-US" sz="80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3148" y="3136612"/>
            <a:ext cx="358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44589" y="3815542"/>
            <a:ext cx="6176356" cy="0"/>
          </a:xfrm>
          <a:prstGeom prst="line">
            <a:avLst/>
          </a:prstGeom>
          <a:ln w="381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97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23609" y="-2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50" y="1629727"/>
            <a:ext cx="11905900" cy="3564587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25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4022" y="0"/>
            <a:ext cx="9107978" cy="6858000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07968" y="2767281"/>
            <a:ext cx="194518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04</a:t>
            </a:r>
            <a:endParaRPr lang="ko-KR" altLang="en-US" sz="80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3148" y="3136612"/>
            <a:ext cx="358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44589" y="3815542"/>
            <a:ext cx="6176356" cy="0"/>
          </a:xfrm>
          <a:prstGeom prst="line">
            <a:avLst/>
          </a:prstGeom>
          <a:ln w="381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0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85414" y="-4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Google Shape;175;p30"/>
          <p:cNvSpPr txBox="1"/>
          <p:nvPr/>
        </p:nvSpPr>
        <p:spPr>
          <a:xfrm>
            <a:off x="236912" y="982228"/>
            <a:ext cx="342576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전처리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Google Shape;103;p22"/>
          <p:cNvPicPr preferRelativeResize="0"/>
          <p:nvPr/>
        </p:nvPicPr>
        <p:blipFill rotWithShape="1">
          <a:blip r:embed="rId3">
            <a:alphaModFix/>
          </a:blip>
          <a:srcRect t="1188" b="59452"/>
          <a:stretch/>
        </p:blipFill>
        <p:spPr>
          <a:xfrm>
            <a:off x="403023" y="1561567"/>
            <a:ext cx="11385954" cy="1904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/>
          <p:cNvGrpSpPr/>
          <p:nvPr/>
        </p:nvGrpSpPr>
        <p:grpSpPr>
          <a:xfrm>
            <a:off x="3017535" y="3466407"/>
            <a:ext cx="6156930" cy="3061393"/>
            <a:chOff x="3017535" y="3466407"/>
            <a:chExt cx="6156930" cy="3061393"/>
          </a:xfrm>
        </p:grpSpPr>
        <p:pic>
          <p:nvPicPr>
            <p:cNvPr id="12" name="Google Shape;104;p22"/>
            <p:cNvPicPr preferRelativeResize="0"/>
            <p:nvPr/>
          </p:nvPicPr>
          <p:blipFill rotWithShape="1">
            <a:blip r:embed="rId4">
              <a:alphaModFix/>
            </a:blip>
            <a:srcRect l="80488" b="8338"/>
            <a:stretch/>
          </p:blipFill>
          <p:spPr>
            <a:xfrm>
              <a:off x="3017535" y="3466407"/>
              <a:ext cx="2307578" cy="3035993"/>
            </a:xfrm>
            <a:prstGeom prst="rect">
              <a:avLst/>
            </a:pr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</p:pic>
        <p:pic>
          <p:nvPicPr>
            <p:cNvPr id="14" name="Google Shape;105;p22"/>
            <p:cNvPicPr preferRelativeResize="0"/>
            <p:nvPr/>
          </p:nvPicPr>
          <p:blipFill rotWithShape="1">
            <a:blip r:embed="rId5">
              <a:alphaModFix/>
            </a:blip>
            <a:srcRect l="81138" b="11978"/>
            <a:stretch/>
          </p:blipFill>
          <p:spPr>
            <a:xfrm>
              <a:off x="6908881" y="3466407"/>
              <a:ext cx="2265584" cy="3061393"/>
            </a:xfrm>
            <a:prstGeom prst="rect">
              <a:avLst/>
            </a:pr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</p:pic>
        <p:sp>
          <p:nvSpPr>
            <p:cNvPr id="15" name="Google Shape;106;p22"/>
            <p:cNvSpPr/>
            <p:nvPr/>
          </p:nvSpPr>
          <p:spPr>
            <a:xfrm>
              <a:off x="5898883" y="4795253"/>
              <a:ext cx="436229" cy="378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775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85414" y="-4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Google Shape;175;p30"/>
          <p:cNvSpPr txBox="1"/>
          <p:nvPr/>
        </p:nvSpPr>
        <p:spPr>
          <a:xfrm>
            <a:off x="236912" y="982228"/>
            <a:ext cx="380515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정제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타깃 데이터 추출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Google Shape;111;p23"/>
          <p:cNvPicPr preferRelativeResize="0"/>
          <p:nvPr/>
        </p:nvPicPr>
        <p:blipFill rotWithShape="1">
          <a:blip r:embed="rId3">
            <a:alphaModFix/>
          </a:blip>
          <a:srcRect t="56873" b="1622"/>
          <a:stretch/>
        </p:blipFill>
        <p:spPr>
          <a:xfrm>
            <a:off x="293958" y="1392633"/>
            <a:ext cx="11604082" cy="204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3;p23"/>
          <p:cNvPicPr preferRelativeResize="0"/>
          <p:nvPr/>
        </p:nvPicPr>
        <p:blipFill rotWithShape="1">
          <a:blip r:embed="rId4">
            <a:alphaModFix/>
          </a:blip>
          <a:srcRect l="12975" t="56052" r="57021"/>
          <a:stretch/>
        </p:blipFill>
        <p:spPr>
          <a:xfrm>
            <a:off x="6164344" y="3573088"/>
            <a:ext cx="3628675" cy="3137244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4" name="Google Shape;114;p23"/>
          <p:cNvSpPr/>
          <p:nvPr/>
        </p:nvSpPr>
        <p:spPr>
          <a:xfrm>
            <a:off x="8799743" y="3792581"/>
            <a:ext cx="269441" cy="27499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9;p23"/>
          <p:cNvSpPr/>
          <p:nvPr/>
        </p:nvSpPr>
        <p:spPr>
          <a:xfrm>
            <a:off x="8304415" y="4572821"/>
            <a:ext cx="495328" cy="26772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0;p23"/>
          <p:cNvSpPr/>
          <p:nvPr/>
        </p:nvSpPr>
        <p:spPr>
          <a:xfrm>
            <a:off x="7604337" y="6380283"/>
            <a:ext cx="508611" cy="26772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12;p23"/>
          <p:cNvPicPr preferRelativeResize="0"/>
          <p:nvPr/>
        </p:nvPicPr>
        <p:blipFill rotWithShape="1">
          <a:blip r:embed="rId4">
            <a:alphaModFix/>
          </a:blip>
          <a:srcRect l="12830" r="61038" b="58069"/>
          <a:stretch/>
        </p:blipFill>
        <p:spPr>
          <a:xfrm>
            <a:off x="2398981" y="3573088"/>
            <a:ext cx="3255433" cy="3145713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1" name="Google Shape;115;p23"/>
          <p:cNvSpPr/>
          <p:nvPr/>
        </p:nvSpPr>
        <p:spPr>
          <a:xfrm>
            <a:off x="3876719" y="3694062"/>
            <a:ext cx="311123" cy="23252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6;p23"/>
          <p:cNvSpPr/>
          <p:nvPr/>
        </p:nvSpPr>
        <p:spPr>
          <a:xfrm>
            <a:off x="4320392" y="4492560"/>
            <a:ext cx="393610" cy="23252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17;p23"/>
          <p:cNvSpPr/>
          <p:nvPr/>
        </p:nvSpPr>
        <p:spPr>
          <a:xfrm>
            <a:off x="3915064" y="5848489"/>
            <a:ext cx="432971" cy="23252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50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85414" y="-4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66593" y="1477418"/>
            <a:ext cx="10658814" cy="4233426"/>
            <a:chOff x="922710" y="1477418"/>
            <a:chExt cx="10658814" cy="4233426"/>
          </a:xfrm>
        </p:grpSpPr>
        <p:pic>
          <p:nvPicPr>
            <p:cNvPr id="10" name="Google Shape;125;p24"/>
            <p:cNvPicPr preferRelativeResize="0"/>
            <p:nvPr/>
          </p:nvPicPr>
          <p:blipFill rotWithShape="1">
            <a:blip r:embed="rId3">
              <a:alphaModFix/>
            </a:blip>
            <a:srcRect l="3441" t="26485" b="42151"/>
            <a:stretch/>
          </p:blipFill>
          <p:spPr>
            <a:xfrm>
              <a:off x="955962" y="1477418"/>
              <a:ext cx="10625562" cy="1444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27;p24"/>
            <p:cNvPicPr preferRelativeResize="0"/>
            <p:nvPr/>
          </p:nvPicPr>
          <p:blipFill rotWithShape="1">
            <a:blip r:embed="rId4">
              <a:alphaModFix/>
            </a:blip>
            <a:srcRect l="4828" t="14910" r="867" b="50299"/>
            <a:stretch/>
          </p:blipFill>
          <p:spPr>
            <a:xfrm>
              <a:off x="922710" y="2967749"/>
              <a:ext cx="10569640" cy="1608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8;p24"/>
            <p:cNvPicPr preferRelativeResize="0"/>
            <p:nvPr/>
          </p:nvPicPr>
          <p:blipFill rotWithShape="1">
            <a:blip r:embed="rId5">
              <a:alphaModFix/>
            </a:blip>
            <a:srcRect l="612"/>
            <a:stretch/>
          </p:blipFill>
          <p:spPr>
            <a:xfrm>
              <a:off x="955962" y="4621876"/>
              <a:ext cx="10602085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75;p30"/>
          <p:cNvSpPr txBox="1"/>
          <p:nvPr/>
        </p:nvSpPr>
        <p:spPr>
          <a:xfrm>
            <a:off x="236912" y="982228"/>
            <a:ext cx="509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정제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(column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기본값 세팅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67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4022" y="0"/>
            <a:ext cx="9107978" cy="6858000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07968" y="2767281"/>
            <a:ext cx="194518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05</a:t>
            </a:r>
            <a:endParaRPr lang="ko-KR" altLang="en-US" sz="80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3148" y="3136612"/>
            <a:ext cx="358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44589" y="3815542"/>
            <a:ext cx="6176356" cy="0"/>
          </a:xfrm>
          <a:prstGeom prst="line">
            <a:avLst/>
          </a:prstGeom>
          <a:ln w="381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794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2509" y="1240926"/>
            <a:ext cx="11706983" cy="3017965"/>
            <a:chOff x="236912" y="1240926"/>
            <a:chExt cx="11706983" cy="3017965"/>
          </a:xfrm>
        </p:grpSpPr>
        <p:pic>
          <p:nvPicPr>
            <p:cNvPr id="11" name="Google Shape;13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6912" y="1240926"/>
              <a:ext cx="10732235" cy="2148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4;p25"/>
            <p:cNvPicPr preferRelativeResize="0"/>
            <p:nvPr/>
          </p:nvPicPr>
          <p:blipFill rotWithShape="1">
            <a:blip r:embed="rId4">
              <a:alphaModFix/>
            </a:blip>
            <a:srcRect r="10498"/>
            <a:stretch/>
          </p:blipFill>
          <p:spPr>
            <a:xfrm>
              <a:off x="980901" y="2859380"/>
              <a:ext cx="10962994" cy="1399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Google Shape;13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4024" y="696242"/>
            <a:ext cx="917098" cy="100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260" y="2359052"/>
            <a:ext cx="911817" cy="10006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/>
          <p:cNvGrpSpPr/>
          <p:nvPr/>
        </p:nvGrpSpPr>
        <p:grpSpPr>
          <a:xfrm>
            <a:off x="3049900" y="4502748"/>
            <a:ext cx="6096422" cy="840616"/>
            <a:chOff x="1849066" y="5127443"/>
            <a:chExt cx="6096422" cy="840616"/>
          </a:xfrm>
        </p:grpSpPr>
        <p:pic>
          <p:nvPicPr>
            <p:cNvPr id="14" name="Google Shape;135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20847367">
              <a:off x="1849066" y="5127443"/>
              <a:ext cx="695488" cy="695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38;p25"/>
            <p:cNvSpPr txBox="1"/>
            <p:nvPr/>
          </p:nvSpPr>
          <p:spPr>
            <a:xfrm>
              <a:off x="2531220" y="5414091"/>
              <a:ext cx="5414268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정규표현식을 활용한 룰 기반 점수 부여 방식</a:t>
              </a:r>
              <a:endParaRPr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76650" y="5641603"/>
            <a:ext cx="8038700" cy="400800"/>
            <a:chOff x="2228714" y="5641603"/>
            <a:chExt cx="8038700" cy="400800"/>
          </a:xfrm>
        </p:grpSpPr>
        <p:sp>
          <p:nvSpPr>
            <p:cNvPr id="18" name="Google Shape;139;p25"/>
            <p:cNvSpPr/>
            <p:nvPr/>
          </p:nvSpPr>
          <p:spPr>
            <a:xfrm>
              <a:off x="2228714" y="5641603"/>
              <a:ext cx="1410000" cy="4002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자료 파악</a:t>
              </a:r>
              <a:endParaRPr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Google Shape;140;p25"/>
            <p:cNvSpPr/>
            <p:nvPr/>
          </p:nvSpPr>
          <p:spPr>
            <a:xfrm>
              <a:off x="3943564" y="5641603"/>
              <a:ext cx="1410000" cy="4002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긍부정어 사전</a:t>
              </a:r>
              <a:endParaRPr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Google Shape;141;p25"/>
            <p:cNvSpPr/>
            <p:nvPr/>
          </p:nvSpPr>
          <p:spPr>
            <a:xfrm>
              <a:off x="5616464" y="5641603"/>
              <a:ext cx="1410000" cy="4002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점수 세팅</a:t>
              </a:r>
              <a:endPara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1" name="Google Shape;142;p25"/>
            <p:cNvSpPr/>
            <p:nvPr/>
          </p:nvSpPr>
          <p:spPr>
            <a:xfrm>
              <a:off x="7236939" y="5641603"/>
              <a:ext cx="1410000" cy="4002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</a:t>
              </a:r>
              <a:endParaRPr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Google Shape;143;p25"/>
            <p:cNvSpPr/>
            <p:nvPr/>
          </p:nvSpPr>
          <p:spPr>
            <a:xfrm>
              <a:off x="8857414" y="5641603"/>
              <a:ext cx="1410000" cy="4002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오류 파악</a:t>
              </a:r>
              <a:endParaRPr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3" name="Google Shape;144;p25"/>
            <p:cNvCxnSpPr>
              <a:stCxn id="18" idx="3"/>
              <a:endCxn id="19" idx="1"/>
            </p:cNvCxnSpPr>
            <p:nvPr/>
          </p:nvCxnSpPr>
          <p:spPr>
            <a:xfrm>
              <a:off x="3638714" y="584170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145;p25"/>
            <p:cNvCxnSpPr>
              <a:stCxn id="19" idx="3"/>
              <a:endCxn id="20" idx="1"/>
            </p:cNvCxnSpPr>
            <p:nvPr/>
          </p:nvCxnSpPr>
          <p:spPr>
            <a:xfrm>
              <a:off x="5353564" y="5841703"/>
              <a:ext cx="262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146;p25"/>
            <p:cNvCxnSpPr>
              <a:endCxn id="21" idx="1"/>
            </p:cNvCxnSpPr>
            <p:nvPr/>
          </p:nvCxnSpPr>
          <p:spPr>
            <a:xfrm>
              <a:off x="7026339" y="5841703"/>
              <a:ext cx="21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47;p25"/>
            <p:cNvCxnSpPr>
              <a:endCxn id="22" idx="1"/>
            </p:cNvCxnSpPr>
            <p:nvPr/>
          </p:nvCxnSpPr>
          <p:spPr>
            <a:xfrm>
              <a:off x="8646814" y="5841703"/>
              <a:ext cx="21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148;p25"/>
            <p:cNvCxnSpPr>
              <a:stCxn id="22" idx="2"/>
              <a:endCxn id="18" idx="2"/>
            </p:cNvCxnSpPr>
            <p:nvPr/>
          </p:nvCxnSpPr>
          <p:spPr>
            <a:xfrm rot="5400000">
              <a:off x="6247714" y="2727703"/>
              <a:ext cx="600" cy="6628800"/>
            </a:xfrm>
            <a:prstGeom prst="curvedConnector3">
              <a:avLst>
                <a:gd name="adj1" fmla="val 396875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30" name="직사각형 29"/>
          <p:cNvSpPr/>
          <p:nvPr/>
        </p:nvSpPr>
        <p:spPr>
          <a:xfrm>
            <a:off x="7847219" y="-6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965675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00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Google Shape;153;p26"/>
          <p:cNvPicPr preferRelativeResize="0"/>
          <p:nvPr/>
        </p:nvPicPr>
        <p:blipFill rotWithShape="1">
          <a:blip r:embed="rId2">
            <a:alphaModFix/>
          </a:blip>
          <a:srcRect l="3128" t="56454" b="19032"/>
          <a:stretch/>
        </p:blipFill>
        <p:spPr>
          <a:xfrm>
            <a:off x="502355" y="3910804"/>
            <a:ext cx="11187290" cy="118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4;p26"/>
          <p:cNvPicPr preferRelativeResize="0"/>
          <p:nvPr/>
        </p:nvPicPr>
        <p:blipFill rotWithShape="1">
          <a:blip r:embed="rId3">
            <a:alphaModFix/>
          </a:blip>
          <a:srcRect l="3081" t="1484" b="28177"/>
          <a:stretch/>
        </p:blipFill>
        <p:spPr>
          <a:xfrm>
            <a:off x="32420" y="1139741"/>
            <a:ext cx="8301922" cy="26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5;p26"/>
          <p:cNvPicPr preferRelativeResize="0"/>
          <p:nvPr/>
        </p:nvPicPr>
        <p:blipFill rotWithShape="1">
          <a:blip r:embed="rId3">
            <a:alphaModFix/>
          </a:blip>
          <a:srcRect l="3081" t="71619"/>
          <a:stretch/>
        </p:blipFill>
        <p:spPr>
          <a:xfrm>
            <a:off x="502355" y="5242664"/>
            <a:ext cx="11181371" cy="120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6;p26"/>
          <p:cNvPicPr preferRelativeResize="0"/>
          <p:nvPr/>
        </p:nvPicPr>
        <p:blipFill rotWithShape="1">
          <a:blip r:embed="rId4">
            <a:alphaModFix/>
          </a:blip>
          <a:srcRect l="34326" t="4509" r="28906" b="3400"/>
          <a:stretch/>
        </p:blipFill>
        <p:spPr>
          <a:xfrm>
            <a:off x="8334342" y="992778"/>
            <a:ext cx="3744051" cy="2771063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7847219" y="-6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65675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78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7913" y="1661320"/>
            <a:ext cx="11696174" cy="3251502"/>
            <a:chOff x="666225" y="1614875"/>
            <a:chExt cx="7733175" cy="2149800"/>
          </a:xfrm>
        </p:grpSpPr>
        <p:pic>
          <p:nvPicPr>
            <p:cNvPr id="10" name="Google Shape;161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6225" y="1705825"/>
              <a:ext cx="7680823" cy="1997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63;p27"/>
            <p:cNvSpPr/>
            <p:nvPr/>
          </p:nvSpPr>
          <p:spPr>
            <a:xfrm>
              <a:off x="5935200" y="1614875"/>
              <a:ext cx="2464200" cy="21498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75;p30"/>
          <p:cNvSpPr txBox="1"/>
          <p:nvPr/>
        </p:nvSpPr>
        <p:spPr>
          <a:xfrm>
            <a:off x="236912" y="982228"/>
            <a:ext cx="342576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정제 후 최종 자료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47219" y="-6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965675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65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97084" y="2651760"/>
            <a:ext cx="7597832" cy="1554480"/>
          </a:xfrm>
          <a:prstGeom prst="rect">
            <a:avLst/>
          </a:prstGeom>
          <a:noFill/>
          <a:ln w="76200">
            <a:solidFill>
              <a:srgbClr val="5899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4000" dirty="0" smtClean="0">
                <a:solidFill>
                  <a:srgbClr val="5899D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중고거래 활성화를 위한 </a:t>
            </a:r>
            <a:endParaRPr lang="en-US" altLang="ko-KR" sz="4000" dirty="0" smtClean="0">
              <a:solidFill>
                <a:srgbClr val="5899D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4000" dirty="0" smtClean="0">
                <a:solidFill>
                  <a:srgbClr val="5899D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중고가 분석 시스템</a:t>
            </a:r>
            <a:endParaRPr lang="ko-KR" altLang="en-US" sz="4000" dirty="0">
              <a:solidFill>
                <a:srgbClr val="5899D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93630" y="5358888"/>
            <a:ext cx="264344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r>
              <a:rPr lang="ko-KR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 </a:t>
            </a:r>
            <a:r>
              <a:rPr lang="en-US" altLang="ko-KR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 </a:t>
            </a:r>
            <a:r>
              <a:rPr lang="ko-KR" alt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윤광열</a:t>
            </a:r>
            <a:endParaRPr lang="en-US" altLang="ko-KR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r>
              <a:rPr lang="ko-KR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 </a:t>
            </a:r>
            <a:r>
              <a:rPr lang="en-US" altLang="ko-KR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 백승엽</a:t>
            </a:r>
            <a:endParaRPr lang="en-US" altLang="ko-KR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r>
              <a:rPr lang="ko-KR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 </a:t>
            </a:r>
            <a:r>
              <a:rPr lang="en-US" altLang="ko-KR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 </a:t>
            </a:r>
            <a:r>
              <a:rPr lang="ko-KR" alt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민재국</a:t>
            </a:r>
            <a:endParaRPr lang="en-US" altLang="ko-KR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r>
              <a:rPr lang="ko-KR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 </a:t>
            </a:r>
            <a:r>
              <a:rPr lang="en-US" altLang="ko-KR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 김경모</a:t>
            </a:r>
            <a:endParaRPr lang="ko-KR" altLang="en-US" b="1" dirty="0">
              <a:solidFill>
                <a:schemeClr val="accent1">
                  <a:lumMod val="40000"/>
                  <a:lumOff val="6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39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4022" y="0"/>
            <a:ext cx="9107978" cy="6858000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07968" y="2767281"/>
            <a:ext cx="194518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06</a:t>
            </a:r>
            <a:endParaRPr lang="ko-KR" altLang="en-US" sz="80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3148" y="3136612"/>
            <a:ext cx="358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44589" y="3815542"/>
            <a:ext cx="6176356" cy="0"/>
          </a:xfrm>
          <a:prstGeom prst="line">
            <a:avLst/>
          </a:prstGeom>
          <a:ln w="381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905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65861" y="933059"/>
            <a:ext cx="9885841" cy="3568833"/>
            <a:chOff x="1165861" y="933059"/>
            <a:chExt cx="9885841" cy="3568833"/>
          </a:xfrm>
        </p:grpSpPr>
        <p:pic>
          <p:nvPicPr>
            <p:cNvPr id="10" name="Google Shape;184;p31"/>
            <p:cNvPicPr preferRelativeResize="0"/>
            <p:nvPr/>
          </p:nvPicPr>
          <p:blipFill rotWithShape="1">
            <a:blip r:embed="rId3">
              <a:alphaModFix/>
            </a:blip>
            <a:srcRect l="58185"/>
            <a:stretch/>
          </p:blipFill>
          <p:spPr>
            <a:xfrm>
              <a:off x="6003869" y="933059"/>
              <a:ext cx="5047833" cy="3568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8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65861" y="933710"/>
              <a:ext cx="4838008" cy="35675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3365" y="4995415"/>
            <a:ext cx="1467300" cy="159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/>
          <p:cNvSpPr/>
          <p:nvPr/>
        </p:nvSpPr>
        <p:spPr>
          <a:xfrm>
            <a:off x="9809023" y="-12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87;p31"/>
          <p:cNvSpPr txBox="1"/>
          <p:nvPr/>
        </p:nvSpPr>
        <p:spPr>
          <a:xfrm>
            <a:off x="5712732" y="4468529"/>
            <a:ext cx="196191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서울시 각 구별로 판매되고 있는 11인치와 12.9인치 아이패드 가격 </a:t>
            </a:r>
            <a:r>
              <a:rPr lang="ko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평균을</a:t>
            </a:r>
            <a:endParaRPr lang="en-US" altLang="ko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알고 </a:t>
            </a:r>
            <a:r>
              <a:rPr 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싶어요</a:t>
            </a:r>
            <a:r>
              <a:rPr lang="ko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!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ㅎ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</p:txBody>
      </p:sp>
      <p:pic>
        <p:nvPicPr>
          <p:cNvPr id="19" name="Google Shape;18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29624">
            <a:off x="5181754" y="4142654"/>
            <a:ext cx="3011412" cy="202620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135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698" y="2668386"/>
            <a:ext cx="10082604" cy="379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3636" y="1237762"/>
            <a:ext cx="1228736" cy="120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96;p32"/>
          <p:cNvSpPr txBox="1"/>
          <p:nvPr/>
        </p:nvSpPr>
        <p:spPr>
          <a:xfrm>
            <a:off x="7656337" y="1363599"/>
            <a:ext cx="222154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그건 구성품이나 다른 옵션을 </a:t>
            </a:r>
            <a:endParaRPr lang="en-US" altLang="ko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포함한 </a:t>
            </a:r>
            <a:r>
              <a:rPr 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것 아닌가요</a:t>
            </a:r>
            <a:r>
              <a:rPr lang="ko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!?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</p:txBody>
      </p:sp>
      <p:pic>
        <p:nvPicPr>
          <p:cNvPr id="19" name="Google Shape;19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710056">
            <a:off x="7332275" y="1081774"/>
            <a:ext cx="2795752" cy="151897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9809023" y="-12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62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681" y="3754462"/>
            <a:ext cx="2041125" cy="20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03;p33"/>
          <p:cNvSpPr txBox="1"/>
          <p:nvPr/>
        </p:nvSpPr>
        <p:spPr>
          <a:xfrm>
            <a:off x="7964555" y="3612493"/>
            <a:ext cx="1887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지역별 말고 아이패드 가격이 적정한지 알고 싶은데…?</a:t>
            </a:r>
            <a:endParaRPr sz="200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</p:txBody>
      </p:sp>
      <p:sp>
        <p:nvSpPr>
          <p:cNvPr id="12" name="Google Shape;204;p33"/>
          <p:cNvSpPr txBox="1"/>
          <p:nvPr/>
        </p:nvSpPr>
        <p:spPr>
          <a:xfrm rot="20191655">
            <a:off x="6023337" y="2031358"/>
            <a:ext cx="130959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내가 </a:t>
            </a:r>
            <a:r>
              <a:rPr lang="ko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합리적으로</a:t>
            </a:r>
            <a:endParaRPr lang="en-US" altLang="ko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구매하는걸까</a:t>
            </a:r>
            <a:r>
              <a:rPr 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?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</p:txBody>
      </p:sp>
      <p:sp>
        <p:nvSpPr>
          <p:cNvPr id="15" name="Google Shape;205;p33"/>
          <p:cNvSpPr txBox="1"/>
          <p:nvPr/>
        </p:nvSpPr>
        <p:spPr>
          <a:xfrm rot="1422049">
            <a:off x="2588736" y="1903065"/>
            <a:ext cx="1887497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상태에 따라 점수를 </a:t>
            </a:r>
            <a:endParaRPr lang="en-US" altLang="ko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달리 </a:t>
            </a:r>
            <a:r>
              <a:rPr 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측정해 주면 </a:t>
            </a:r>
            <a:endParaRPr lang="en-US" altLang="ko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좋겠어</a:t>
            </a:r>
            <a:r>
              <a:rPr 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!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</p:txBody>
      </p:sp>
      <p:sp>
        <p:nvSpPr>
          <p:cNvPr id="16" name="Google Shape;206;p33"/>
          <p:cNvSpPr txBox="1"/>
          <p:nvPr/>
        </p:nvSpPr>
        <p:spPr>
          <a:xfrm rot="20497704">
            <a:off x="2517114" y="4070004"/>
            <a:ext cx="153522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근데 그 점수는 </a:t>
            </a:r>
            <a:endParaRPr lang="en-US" altLang="ko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어떻게 </a:t>
            </a:r>
            <a:r>
              <a:rPr lang="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손글씨 하나손글씨" panose="02000503000000000000" pitchFamily="2" charset="-127"/>
                <a:ea typeface="나눔손글씨 하나손글씨" panose="02000503000000000000" pitchFamily="2" charset="-127"/>
              </a:rPr>
              <a:t>믿지??</a:t>
            </a:r>
            <a:endParaRPr sz="2400" dirty="0">
              <a:solidFill>
                <a:schemeClr val="tx1">
                  <a:lumMod val="65000"/>
                  <a:lumOff val="35000"/>
                </a:schemeClr>
              </a:solidFill>
              <a:latin typeface="나눔손글씨 하나손글씨" panose="02000503000000000000" pitchFamily="2" charset="-127"/>
              <a:ea typeface="나눔손글씨 하나손글씨" panose="02000503000000000000" pitchFamily="2" charset="-127"/>
            </a:endParaRPr>
          </a:p>
        </p:txBody>
      </p:sp>
      <p:pic>
        <p:nvPicPr>
          <p:cNvPr id="1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690" y="3246749"/>
            <a:ext cx="2939022" cy="20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144958">
            <a:off x="5373528" y="1773875"/>
            <a:ext cx="2359426" cy="16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216037" y="1530838"/>
            <a:ext cx="2614794" cy="18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55690" flipH="1">
            <a:off x="2121288" y="3734888"/>
            <a:ext cx="2614793" cy="18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9809023" y="-12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306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1542" y="947655"/>
            <a:ext cx="11028917" cy="5744094"/>
          </a:xfrm>
          <a:prstGeom prst="roundRect">
            <a:avLst/>
          </a:prstGeom>
          <a:solidFill>
            <a:srgbClr val="FF8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44584" y="1248086"/>
            <a:ext cx="8902833" cy="4819008"/>
            <a:chOff x="1729490" y="1322900"/>
            <a:chExt cx="8902833" cy="4819008"/>
          </a:xfrm>
        </p:grpSpPr>
        <p:sp>
          <p:nvSpPr>
            <p:cNvPr id="22" name="Google Shape;215;p34"/>
            <p:cNvSpPr/>
            <p:nvPr/>
          </p:nvSpPr>
          <p:spPr>
            <a:xfrm rot="-197239">
              <a:off x="1729490" y="1322900"/>
              <a:ext cx="8902833" cy="4819008"/>
            </a:xfrm>
            <a:prstGeom prst="cloud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16;p34"/>
            <p:cNvGrpSpPr/>
            <p:nvPr/>
          </p:nvGrpSpPr>
          <p:grpSpPr>
            <a:xfrm>
              <a:off x="2028354" y="2325684"/>
              <a:ext cx="3612175" cy="2631875"/>
              <a:chOff x="540375" y="1095400"/>
              <a:chExt cx="3612175" cy="2631875"/>
            </a:xfrm>
          </p:grpSpPr>
          <p:pic>
            <p:nvPicPr>
              <p:cNvPr id="24" name="Google Shape;217;p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25974" y="1095400"/>
                <a:ext cx="2108650" cy="26318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218;p34"/>
              <p:cNvSpPr/>
              <p:nvPr/>
            </p:nvSpPr>
            <p:spPr>
              <a:xfrm>
                <a:off x="1376500" y="2274215"/>
                <a:ext cx="597700" cy="536075"/>
              </a:xfrm>
              <a:custGeom>
                <a:avLst/>
                <a:gdLst/>
                <a:ahLst/>
                <a:cxnLst/>
                <a:rect l="l" t="t" r="r" b="b"/>
                <a:pathLst>
                  <a:path w="23908" h="21443" extrusionOk="0">
                    <a:moveTo>
                      <a:pt x="0" y="21443"/>
                    </a:moveTo>
                    <a:cubicBezTo>
                      <a:pt x="1328" y="17878"/>
                      <a:pt x="3984" y="471"/>
                      <a:pt x="7969" y="52"/>
                    </a:cubicBezTo>
                    <a:cubicBezTo>
                      <a:pt x="11954" y="-367"/>
                      <a:pt x="21252" y="15781"/>
                      <a:pt x="23908" y="18927"/>
                    </a:cubicBezTo>
                  </a:path>
                </a:pathLst>
              </a:custGeom>
              <a:noFill/>
              <a:ln w="7620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" name="Google Shape;219;p34"/>
              <p:cNvSpPr/>
              <p:nvPr/>
            </p:nvSpPr>
            <p:spPr>
              <a:xfrm>
                <a:off x="2595700" y="2121815"/>
                <a:ext cx="597700" cy="536075"/>
              </a:xfrm>
              <a:custGeom>
                <a:avLst/>
                <a:gdLst/>
                <a:ahLst/>
                <a:cxnLst/>
                <a:rect l="l" t="t" r="r" b="b"/>
                <a:pathLst>
                  <a:path w="23908" h="21443" extrusionOk="0">
                    <a:moveTo>
                      <a:pt x="0" y="21443"/>
                    </a:moveTo>
                    <a:cubicBezTo>
                      <a:pt x="1328" y="17878"/>
                      <a:pt x="3984" y="471"/>
                      <a:pt x="7969" y="52"/>
                    </a:cubicBezTo>
                    <a:cubicBezTo>
                      <a:pt x="11954" y="-367"/>
                      <a:pt x="21252" y="15781"/>
                      <a:pt x="23908" y="18927"/>
                    </a:cubicBezTo>
                  </a:path>
                </a:pathLst>
              </a:custGeom>
              <a:noFill/>
              <a:ln w="7620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" name="Google Shape;220;p34"/>
              <p:cNvSpPr/>
              <p:nvPr/>
            </p:nvSpPr>
            <p:spPr>
              <a:xfrm>
                <a:off x="2915175" y="2170650"/>
                <a:ext cx="1237375" cy="1529525"/>
              </a:xfrm>
              <a:custGeom>
                <a:avLst/>
                <a:gdLst/>
                <a:ahLst/>
                <a:cxnLst/>
                <a:rect l="l" t="t" r="r" b="b"/>
                <a:pathLst>
                  <a:path w="49495" h="61181" extrusionOk="0">
                    <a:moveTo>
                      <a:pt x="0" y="50753"/>
                    </a:moveTo>
                    <a:cubicBezTo>
                      <a:pt x="10955" y="53884"/>
                      <a:pt x="23864" y="65764"/>
                      <a:pt x="33136" y="59142"/>
                    </a:cubicBezTo>
                    <a:cubicBezTo>
                      <a:pt x="49781" y="47254"/>
                      <a:pt x="40356" y="18299"/>
                      <a:pt x="49495" y="0"/>
                    </a:cubicBezTo>
                  </a:path>
                </a:pathLst>
              </a:custGeom>
              <a:noFill/>
              <a:ln w="7620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" name="Google Shape;221;p34"/>
              <p:cNvSpPr/>
              <p:nvPr/>
            </p:nvSpPr>
            <p:spPr>
              <a:xfrm flipH="1">
                <a:off x="540375" y="2197750"/>
                <a:ext cx="1237375" cy="1529525"/>
              </a:xfrm>
              <a:custGeom>
                <a:avLst/>
                <a:gdLst/>
                <a:ahLst/>
                <a:cxnLst/>
                <a:rect l="l" t="t" r="r" b="b"/>
                <a:pathLst>
                  <a:path w="49495" h="61181" extrusionOk="0">
                    <a:moveTo>
                      <a:pt x="0" y="50753"/>
                    </a:moveTo>
                    <a:cubicBezTo>
                      <a:pt x="10955" y="53884"/>
                      <a:pt x="23864" y="65764"/>
                      <a:pt x="33136" y="59142"/>
                    </a:cubicBezTo>
                    <a:cubicBezTo>
                      <a:pt x="49781" y="47254"/>
                      <a:pt x="40356" y="18299"/>
                      <a:pt x="49495" y="0"/>
                    </a:cubicBezTo>
                  </a:path>
                </a:pathLst>
              </a:custGeom>
              <a:noFill/>
              <a:ln w="7620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" name="Google Shape;222;p34"/>
              <p:cNvSpPr/>
              <p:nvPr/>
            </p:nvSpPr>
            <p:spPr>
              <a:xfrm>
                <a:off x="1887525" y="2999075"/>
                <a:ext cx="417425" cy="318025"/>
              </a:xfrm>
              <a:custGeom>
                <a:avLst/>
                <a:gdLst/>
                <a:ahLst/>
                <a:cxnLst/>
                <a:rect l="l" t="t" r="r" b="b"/>
                <a:pathLst>
                  <a:path w="16697" h="12721" extrusionOk="0">
                    <a:moveTo>
                      <a:pt x="16358" y="0"/>
                    </a:moveTo>
                    <a:cubicBezTo>
                      <a:pt x="16358" y="2796"/>
                      <a:pt x="17036" y="5676"/>
                      <a:pt x="16358" y="8389"/>
                    </a:cubicBezTo>
                    <a:cubicBezTo>
                      <a:pt x="15600" y="11422"/>
                      <a:pt x="11002" y="11825"/>
                      <a:pt x="7969" y="12583"/>
                    </a:cubicBezTo>
                    <a:cubicBezTo>
                      <a:pt x="3710" y="13648"/>
                      <a:pt x="0" y="6487"/>
                      <a:pt x="0" y="2097"/>
                    </a:cubicBezTo>
                  </a:path>
                </a:pathLst>
              </a:custGeom>
              <a:noFill/>
              <a:ln w="7620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" name="Google Shape;223;p34"/>
              <p:cNvSpPr/>
              <p:nvPr/>
            </p:nvSpPr>
            <p:spPr>
              <a:xfrm rot="-628500" flipH="1">
                <a:off x="2310477" y="2988582"/>
                <a:ext cx="417410" cy="318014"/>
              </a:xfrm>
              <a:custGeom>
                <a:avLst/>
                <a:gdLst/>
                <a:ahLst/>
                <a:cxnLst/>
                <a:rect l="l" t="t" r="r" b="b"/>
                <a:pathLst>
                  <a:path w="16697" h="12721" extrusionOk="0">
                    <a:moveTo>
                      <a:pt x="16358" y="0"/>
                    </a:moveTo>
                    <a:cubicBezTo>
                      <a:pt x="16358" y="2796"/>
                      <a:pt x="17036" y="5676"/>
                      <a:pt x="16358" y="8389"/>
                    </a:cubicBezTo>
                    <a:cubicBezTo>
                      <a:pt x="15600" y="11422"/>
                      <a:pt x="11002" y="11825"/>
                      <a:pt x="7969" y="12583"/>
                    </a:cubicBezTo>
                    <a:cubicBezTo>
                      <a:pt x="3710" y="13648"/>
                      <a:pt x="0" y="6487"/>
                      <a:pt x="0" y="2097"/>
                    </a:cubicBezTo>
                  </a:path>
                </a:pathLst>
              </a:custGeom>
              <a:noFill/>
              <a:ln w="7620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3" name="Google Shape;224;p34"/>
            <p:cNvGrpSpPr/>
            <p:nvPr/>
          </p:nvGrpSpPr>
          <p:grpSpPr>
            <a:xfrm rot="485641">
              <a:off x="6877151" y="2692922"/>
              <a:ext cx="1237368" cy="886479"/>
              <a:chOff x="3408025" y="471875"/>
              <a:chExt cx="1489050" cy="1038150"/>
            </a:xfrm>
          </p:grpSpPr>
          <p:sp>
            <p:nvSpPr>
              <p:cNvPr id="34" name="Google Shape;225;p34"/>
              <p:cNvSpPr/>
              <p:nvPr/>
            </p:nvSpPr>
            <p:spPr>
              <a:xfrm>
                <a:off x="3408025" y="824487"/>
                <a:ext cx="367025" cy="496800"/>
              </a:xfrm>
              <a:custGeom>
                <a:avLst/>
                <a:gdLst/>
                <a:ahLst/>
                <a:cxnLst/>
                <a:rect l="l" t="t" r="r" b="b"/>
                <a:pathLst>
                  <a:path w="14681" h="19872" extrusionOk="0">
                    <a:moveTo>
                      <a:pt x="0" y="4771"/>
                    </a:moveTo>
                    <a:cubicBezTo>
                      <a:pt x="1839" y="2932"/>
                      <a:pt x="3769" y="-472"/>
                      <a:pt x="6292" y="158"/>
                    </a:cubicBezTo>
                    <a:cubicBezTo>
                      <a:pt x="8661" y="750"/>
                      <a:pt x="8298" y="4611"/>
                      <a:pt x="9228" y="6869"/>
                    </a:cubicBezTo>
                    <a:cubicBezTo>
                      <a:pt x="11017" y="11215"/>
                      <a:pt x="12577" y="15669"/>
                      <a:pt x="14681" y="19872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" name="Google Shape;226;p34"/>
              <p:cNvSpPr/>
              <p:nvPr/>
            </p:nvSpPr>
            <p:spPr>
              <a:xfrm>
                <a:off x="3512900" y="1499525"/>
                <a:ext cx="3879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5519" h="420" extrusionOk="0">
                    <a:moveTo>
                      <a:pt x="0" y="420"/>
                    </a:moveTo>
                    <a:cubicBezTo>
                      <a:pt x="5175" y="420"/>
                      <a:pt x="10344" y="0"/>
                      <a:pt x="15519" y="0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" name="Google Shape;227;p34"/>
              <p:cNvSpPr/>
              <p:nvPr/>
            </p:nvSpPr>
            <p:spPr>
              <a:xfrm>
                <a:off x="3837975" y="890361"/>
                <a:ext cx="283125" cy="356975"/>
              </a:xfrm>
              <a:custGeom>
                <a:avLst/>
                <a:gdLst/>
                <a:ahLst/>
                <a:cxnLst/>
                <a:rect l="l" t="t" r="r" b="b"/>
                <a:pathLst>
                  <a:path w="11325" h="14279" extrusionOk="0">
                    <a:moveTo>
                      <a:pt x="0" y="1298"/>
                    </a:moveTo>
                    <a:cubicBezTo>
                      <a:pt x="1326" y="-694"/>
                      <a:pt x="7469" y="-233"/>
                      <a:pt x="7130" y="2136"/>
                    </a:cubicBezTo>
                    <a:cubicBezTo>
                      <a:pt x="6566" y="6075"/>
                      <a:pt x="1147" y="10151"/>
                      <a:pt x="3355" y="13462"/>
                    </a:cubicBezTo>
                    <a:cubicBezTo>
                      <a:pt x="4954" y="15860"/>
                      <a:pt x="9287" y="12144"/>
                      <a:pt x="11325" y="10106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" name="Google Shape;228;p34"/>
              <p:cNvSpPr/>
              <p:nvPr/>
            </p:nvSpPr>
            <p:spPr>
              <a:xfrm>
                <a:off x="4026725" y="755000"/>
                <a:ext cx="157275" cy="35655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4262" extrusionOk="0">
                    <a:moveTo>
                      <a:pt x="0" y="0"/>
                    </a:moveTo>
                    <a:cubicBezTo>
                      <a:pt x="0" y="5196"/>
                      <a:pt x="2617" y="10588"/>
                      <a:pt x="6291" y="14262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" name="Google Shape;229;p34"/>
              <p:cNvSpPr/>
              <p:nvPr/>
            </p:nvSpPr>
            <p:spPr>
              <a:xfrm>
                <a:off x="4068650" y="891325"/>
                <a:ext cx="15730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678" extrusionOk="0">
                    <a:moveTo>
                      <a:pt x="0" y="1678"/>
                    </a:moveTo>
                    <a:cubicBezTo>
                      <a:pt x="2171" y="1678"/>
                      <a:pt x="4351" y="972"/>
                      <a:pt x="6292" y="0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230;p34"/>
              <p:cNvSpPr/>
              <p:nvPr/>
            </p:nvSpPr>
            <p:spPr>
              <a:xfrm>
                <a:off x="4121100" y="723550"/>
                <a:ext cx="125825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5033" h="13003" extrusionOk="0">
                    <a:moveTo>
                      <a:pt x="0" y="0"/>
                    </a:moveTo>
                    <a:cubicBezTo>
                      <a:pt x="1127" y="4509"/>
                      <a:pt x="1747" y="9717"/>
                      <a:pt x="5033" y="13003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" name="Google Shape;231;p34"/>
              <p:cNvSpPr/>
              <p:nvPr/>
            </p:nvSpPr>
            <p:spPr>
              <a:xfrm>
                <a:off x="4257425" y="660625"/>
                <a:ext cx="83875" cy="335575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13423" extrusionOk="0">
                    <a:moveTo>
                      <a:pt x="0" y="0"/>
                    </a:moveTo>
                    <a:cubicBezTo>
                      <a:pt x="1458" y="4375"/>
                      <a:pt x="3355" y="8811"/>
                      <a:pt x="3355" y="13423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" name="Google Shape;232;p34"/>
              <p:cNvSpPr/>
              <p:nvPr/>
            </p:nvSpPr>
            <p:spPr>
              <a:xfrm>
                <a:off x="4330825" y="817925"/>
                <a:ext cx="2726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0905" h="2097" extrusionOk="0">
                    <a:moveTo>
                      <a:pt x="0" y="0"/>
                    </a:moveTo>
                    <a:cubicBezTo>
                      <a:pt x="3702" y="0"/>
                      <a:pt x="7593" y="443"/>
                      <a:pt x="10905" y="2097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233;p34"/>
              <p:cNvSpPr/>
              <p:nvPr/>
            </p:nvSpPr>
            <p:spPr>
              <a:xfrm>
                <a:off x="4456650" y="639650"/>
                <a:ext cx="157300" cy="83900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3356" extrusionOk="0">
                    <a:moveTo>
                      <a:pt x="0" y="3356"/>
                    </a:moveTo>
                    <a:cubicBezTo>
                      <a:pt x="2255" y="2604"/>
                      <a:pt x="4314" y="1318"/>
                      <a:pt x="6292" y="0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" name="Google Shape;234;p34"/>
              <p:cNvSpPr/>
              <p:nvPr/>
            </p:nvSpPr>
            <p:spPr>
              <a:xfrm>
                <a:off x="4519575" y="471875"/>
                <a:ext cx="377500" cy="408975"/>
              </a:xfrm>
              <a:custGeom>
                <a:avLst/>
                <a:gdLst/>
                <a:ahLst/>
                <a:cxnLst/>
                <a:rect l="l" t="t" r="r" b="b"/>
                <a:pathLst>
                  <a:path w="15100" h="16359" extrusionOk="0">
                    <a:moveTo>
                      <a:pt x="0" y="0"/>
                    </a:moveTo>
                    <a:cubicBezTo>
                      <a:pt x="6174" y="4118"/>
                      <a:pt x="11778" y="9723"/>
                      <a:pt x="15100" y="16359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" name="Google Shape;235;p34"/>
            <p:cNvGrpSpPr/>
            <p:nvPr/>
          </p:nvGrpSpPr>
          <p:grpSpPr>
            <a:xfrm rot="-837284">
              <a:off x="6987561" y="3274285"/>
              <a:ext cx="2632238" cy="996211"/>
              <a:chOff x="2107725" y="3691150"/>
              <a:chExt cx="3509000" cy="1156775"/>
            </a:xfrm>
          </p:grpSpPr>
          <p:sp>
            <p:nvSpPr>
              <p:cNvPr id="49" name="Google Shape;236;p34"/>
              <p:cNvSpPr/>
              <p:nvPr/>
            </p:nvSpPr>
            <p:spPr>
              <a:xfrm>
                <a:off x="4907550" y="3837975"/>
                <a:ext cx="188750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1258" extrusionOk="0">
                    <a:moveTo>
                      <a:pt x="0" y="1258"/>
                    </a:moveTo>
                    <a:cubicBezTo>
                      <a:pt x="2551" y="1258"/>
                      <a:pt x="5268" y="1141"/>
                      <a:pt x="7550" y="0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" name="Google Shape;237;p34"/>
              <p:cNvSpPr/>
              <p:nvPr/>
            </p:nvSpPr>
            <p:spPr>
              <a:xfrm>
                <a:off x="5295550" y="3848450"/>
                <a:ext cx="10487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678" extrusionOk="0">
                    <a:moveTo>
                      <a:pt x="0" y="1678"/>
                    </a:moveTo>
                    <a:cubicBezTo>
                      <a:pt x="1506" y="1678"/>
                      <a:pt x="3130" y="1065"/>
                      <a:pt x="4195" y="0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1" name="Google Shape;238;p34"/>
              <p:cNvGrpSpPr/>
              <p:nvPr/>
            </p:nvGrpSpPr>
            <p:grpSpPr>
              <a:xfrm>
                <a:off x="2107725" y="3691150"/>
                <a:ext cx="3509000" cy="1156775"/>
                <a:chOff x="2107725" y="3691150"/>
                <a:chExt cx="3509000" cy="1156775"/>
              </a:xfrm>
            </p:grpSpPr>
            <p:sp>
              <p:nvSpPr>
                <p:cNvPr id="52" name="Google Shape;239;p34"/>
                <p:cNvSpPr/>
                <p:nvPr/>
              </p:nvSpPr>
              <p:spPr>
                <a:xfrm>
                  <a:off x="2107725" y="3995250"/>
                  <a:ext cx="314600" cy="8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4" h="3356" extrusionOk="0">
                      <a:moveTo>
                        <a:pt x="0" y="3356"/>
                      </a:moveTo>
                      <a:cubicBezTo>
                        <a:pt x="4298" y="2741"/>
                        <a:pt x="8243" y="0"/>
                        <a:pt x="12584" y="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3" name="Google Shape;240;p34"/>
                <p:cNvSpPr/>
                <p:nvPr/>
              </p:nvSpPr>
              <p:spPr>
                <a:xfrm>
                  <a:off x="2223075" y="4016225"/>
                  <a:ext cx="199250" cy="36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0" h="14681" extrusionOk="0">
                      <a:moveTo>
                        <a:pt x="7970" y="0"/>
                      </a:moveTo>
                      <a:cubicBezTo>
                        <a:pt x="5902" y="5170"/>
                        <a:pt x="2493" y="9702"/>
                        <a:pt x="0" y="14681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" name="Google Shape;241;p34"/>
                <p:cNvSpPr/>
                <p:nvPr/>
              </p:nvSpPr>
              <p:spPr>
                <a:xfrm>
                  <a:off x="2390850" y="4163025"/>
                  <a:ext cx="251675" cy="5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7" h="2098" extrusionOk="0">
                      <a:moveTo>
                        <a:pt x="0" y="0"/>
                      </a:moveTo>
                      <a:cubicBezTo>
                        <a:pt x="3428" y="0"/>
                        <a:pt x="7002" y="564"/>
                        <a:pt x="10067" y="209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" name="Google Shape;242;p34"/>
                <p:cNvSpPr/>
                <p:nvPr/>
              </p:nvSpPr>
              <p:spPr>
                <a:xfrm>
                  <a:off x="2170650" y="4299350"/>
                  <a:ext cx="576750" cy="2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0" h="9228" extrusionOk="0">
                      <a:moveTo>
                        <a:pt x="0" y="9228"/>
                      </a:moveTo>
                      <a:cubicBezTo>
                        <a:pt x="7690" y="6153"/>
                        <a:pt x="15664" y="3708"/>
                        <a:pt x="23070" y="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" name="Google Shape;243;p34"/>
                <p:cNvSpPr/>
                <p:nvPr/>
              </p:nvSpPr>
              <p:spPr>
                <a:xfrm>
                  <a:off x="2506200" y="4435675"/>
                  <a:ext cx="73425" cy="20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" h="8389" extrusionOk="0">
                      <a:moveTo>
                        <a:pt x="0" y="0"/>
                      </a:moveTo>
                      <a:cubicBezTo>
                        <a:pt x="0" y="2963"/>
                        <a:pt x="1611" y="5740"/>
                        <a:pt x="2937" y="8389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7" name="Google Shape;244;p34"/>
                <p:cNvSpPr/>
                <p:nvPr/>
              </p:nvSpPr>
              <p:spPr>
                <a:xfrm>
                  <a:off x="2369900" y="4582475"/>
                  <a:ext cx="450900" cy="26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6" h="10618" extrusionOk="0">
                      <a:moveTo>
                        <a:pt x="0" y="0"/>
                      </a:moveTo>
                      <a:cubicBezTo>
                        <a:pt x="0" y="3819"/>
                        <a:pt x="818" y="10065"/>
                        <a:pt x="4614" y="10487"/>
                      </a:cubicBezTo>
                      <a:cubicBezTo>
                        <a:pt x="9316" y="11010"/>
                        <a:pt x="13803" y="7987"/>
                        <a:pt x="18036" y="5873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8" name="Google Shape;245;p34"/>
                <p:cNvSpPr/>
                <p:nvPr/>
              </p:nvSpPr>
              <p:spPr>
                <a:xfrm>
                  <a:off x="2810300" y="4100125"/>
                  <a:ext cx="94400" cy="38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6" h="15519" extrusionOk="0">
                      <a:moveTo>
                        <a:pt x="0" y="0"/>
                      </a:moveTo>
                      <a:cubicBezTo>
                        <a:pt x="0" y="5324"/>
                        <a:pt x="3776" y="10195"/>
                        <a:pt x="3776" y="15519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" name="Google Shape;246;p34"/>
                <p:cNvSpPr/>
                <p:nvPr/>
              </p:nvSpPr>
              <p:spPr>
                <a:xfrm>
                  <a:off x="2873225" y="4320325"/>
                  <a:ext cx="220225" cy="2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9" h="839" extrusionOk="0">
                      <a:moveTo>
                        <a:pt x="0" y="839"/>
                      </a:moveTo>
                      <a:cubicBezTo>
                        <a:pt x="2950" y="839"/>
                        <a:pt x="5859" y="0"/>
                        <a:pt x="8809" y="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0" name="Google Shape;247;p34"/>
                <p:cNvSpPr/>
                <p:nvPr/>
              </p:nvSpPr>
              <p:spPr>
                <a:xfrm>
                  <a:off x="3032096" y="4110600"/>
                  <a:ext cx="40375" cy="31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12584" extrusionOk="0">
                      <a:moveTo>
                        <a:pt x="776" y="0"/>
                      </a:moveTo>
                      <a:cubicBezTo>
                        <a:pt x="776" y="4204"/>
                        <a:pt x="-1358" y="9611"/>
                        <a:pt x="1615" y="12584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1" name="Google Shape;248;p34"/>
                <p:cNvSpPr/>
                <p:nvPr/>
              </p:nvSpPr>
              <p:spPr>
                <a:xfrm>
                  <a:off x="2936150" y="4498600"/>
                  <a:ext cx="22020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8" h="419" extrusionOk="0">
                      <a:moveTo>
                        <a:pt x="0" y="419"/>
                      </a:moveTo>
                      <a:cubicBezTo>
                        <a:pt x="2939" y="419"/>
                        <a:pt x="5869" y="0"/>
                        <a:pt x="8808" y="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2" name="Google Shape;249;p34"/>
                <p:cNvSpPr/>
                <p:nvPr/>
              </p:nvSpPr>
              <p:spPr>
                <a:xfrm>
                  <a:off x="3187825" y="4016225"/>
                  <a:ext cx="146800" cy="7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" h="28103" extrusionOk="0">
                      <a:moveTo>
                        <a:pt x="0" y="0"/>
                      </a:moveTo>
                      <a:cubicBezTo>
                        <a:pt x="0" y="9570"/>
                        <a:pt x="1596" y="19541"/>
                        <a:pt x="5872" y="28103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" name="Google Shape;250;p34"/>
                <p:cNvSpPr/>
                <p:nvPr/>
              </p:nvSpPr>
              <p:spPr>
                <a:xfrm>
                  <a:off x="3481425" y="3869425"/>
                  <a:ext cx="20975" cy="17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7131" extrusionOk="0">
                      <a:moveTo>
                        <a:pt x="0" y="0"/>
                      </a:moveTo>
                      <a:cubicBezTo>
                        <a:pt x="0" y="2393"/>
                        <a:pt x="839" y="4738"/>
                        <a:pt x="839" y="7131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4" name="Google Shape;251;p34"/>
                <p:cNvSpPr/>
                <p:nvPr/>
              </p:nvSpPr>
              <p:spPr>
                <a:xfrm>
                  <a:off x="3408025" y="4079150"/>
                  <a:ext cx="37750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0" h="419" extrusionOk="0">
                      <a:moveTo>
                        <a:pt x="0" y="419"/>
                      </a:moveTo>
                      <a:cubicBezTo>
                        <a:pt x="5035" y="419"/>
                        <a:pt x="10065" y="0"/>
                        <a:pt x="15100" y="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" name="Google Shape;252;p34"/>
                <p:cNvSpPr/>
                <p:nvPr/>
              </p:nvSpPr>
              <p:spPr>
                <a:xfrm>
                  <a:off x="3544350" y="4236450"/>
                  <a:ext cx="280350" cy="2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4" h="10805" extrusionOk="0">
                      <a:moveTo>
                        <a:pt x="0" y="0"/>
                      </a:moveTo>
                      <a:cubicBezTo>
                        <a:pt x="0" y="4552"/>
                        <a:pt x="6009" y="13285"/>
                        <a:pt x="9228" y="10066"/>
                      </a:cubicBezTo>
                      <a:cubicBezTo>
                        <a:pt x="10202" y="9092"/>
                        <a:pt x="11522" y="7523"/>
                        <a:pt x="10906" y="6291"/>
                      </a:cubicBezTo>
                      <a:cubicBezTo>
                        <a:pt x="9359" y="3197"/>
                        <a:pt x="2384" y="681"/>
                        <a:pt x="839" y="3775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6" name="Google Shape;253;p34"/>
                <p:cNvSpPr/>
                <p:nvPr/>
              </p:nvSpPr>
              <p:spPr>
                <a:xfrm>
                  <a:off x="3837975" y="3953300"/>
                  <a:ext cx="73400" cy="40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6359" extrusionOk="0">
                      <a:moveTo>
                        <a:pt x="0" y="0"/>
                      </a:moveTo>
                      <a:cubicBezTo>
                        <a:pt x="0" y="5540"/>
                        <a:pt x="456" y="11405"/>
                        <a:pt x="2936" y="16359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7" name="Google Shape;254;p34"/>
                <p:cNvSpPr/>
                <p:nvPr/>
              </p:nvSpPr>
              <p:spPr>
                <a:xfrm>
                  <a:off x="3900875" y="4163025"/>
                  <a:ext cx="146825" cy="1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3" h="544" extrusionOk="0">
                      <a:moveTo>
                        <a:pt x="0" y="420"/>
                      </a:moveTo>
                      <a:cubicBezTo>
                        <a:pt x="1963" y="420"/>
                        <a:pt x="4118" y="879"/>
                        <a:pt x="5873" y="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" name="Google Shape;255;p34"/>
                <p:cNvSpPr/>
                <p:nvPr/>
              </p:nvSpPr>
              <p:spPr>
                <a:xfrm>
                  <a:off x="4016225" y="3984775"/>
                  <a:ext cx="115350" cy="4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" h="16778" extrusionOk="0">
                      <a:moveTo>
                        <a:pt x="0" y="0"/>
                      </a:moveTo>
                      <a:cubicBezTo>
                        <a:pt x="2286" y="5331"/>
                        <a:pt x="4614" y="10978"/>
                        <a:pt x="4614" y="1677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9" name="Google Shape;256;p34"/>
                <p:cNvSpPr/>
                <p:nvPr/>
              </p:nvSpPr>
              <p:spPr>
                <a:xfrm>
                  <a:off x="3775050" y="4526014"/>
                  <a:ext cx="524300" cy="2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2" h="10647" extrusionOk="0">
                      <a:moveTo>
                        <a:pt x="0" y="10647"/>
                      </a:moveTo>
                      <a:cubicBezTo>
                        <a:pt x="0" y="7581"/>
                        <a:pt x="904" y="1181"/>
                        <a:pt x="3775" y="2258"/>
                      </a:cubicBezTo>
                      <a:cubicBezTo>
                        <a:pt x="7551" y="3675"/>
                        <a:pt x="10236" y="10775"/>
                        <a:pt x="13842" y="8970"/>
                      </a:cubicBezTo>
                      <a:cubicBezTo>
                        <a:pt x="16343" y="7718"/>
                        <a:pt x="11865" y="2558"/>
                        <a:pt x="13842" y="581"/>
                      </a:cubicBezTo>
                      <a:cubicBezTo>
                        <a:pt x="15624" y="-1201"/>
                        <a:pt x="18717" y="1971"/>
                        <a:pt x="20972" y="3097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0" name="Google Shape;257;p34"/>
                <p:cNvSpPr/>
                <p:nvPr/>
              </p:nvSpPr>
              <p:spPr>
                <a:xfrm>
                  <a:off x="4236425" y="3727264"/>
                  <a:ext cx="524300" cy="2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2" h="10647" extrusionOk="0">
                      <a:moveTo>
                        <a:pt x="0" y="10647"/>
                      </a:moveTo>
                      <a:cubicBezTo>
                        <a:pt x="0" y="7581"/>
                        <a:pt x="904" y="1181"/>
                        <a:pt x="3775" y="2258"/>
                      </a:cubicBezTo>
                      <a:cubicBezTo>
                        <a:pt x="7551" y="3675"/>
                        <a:pt x="10236" y="10775"/>
                        <a:pt x="13842" y="8970"/>
                      </a:cubicBezTo>
                      <a:cubicBezTo>
                        <a:pt x="16343" y="7718"/>
                        <a:pt x="11865" y="2558"/>
                        <a:pt x="13842" y="581"/>
                      </a:cubicBezTo>
                      <a:cubicBezTo>
                        <a:pt x="15624" y="-1201"/>
                        <a:pt x="18717" y="1971"/>
                        <a:pt x="20972" y="3097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" name="Google Shape;258;p34"/>
                <p:cNvSpPr/>
                <p:nvPr/>
              </p:nvSpPr>
              <p:spPr>
                <a:xfrm>
                  <a:off x="4288875" y="4058175"/>
                  <a:ext cx="503325" cy="13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3" h="5453" extrusionOk="0">
                      <a:moveTo>
                        <a:pt x="0" y="5453"/>
                      </a:moveTo>
                      <a:cubicBezTo>
                        <a:pt x="6841" y="4209"/>
                        <a:pt x="13180" y="0"/>
                        <a:pt x="20133" y="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2" name="Google Shape;259;p34"/>
                <p:cNvSpPr/>
                <p:nvPr/>
              </p:nvSpPr>
              <p:spPr>
                <a:xfrm>
                  <a:off x="4467150" y="4320325"/>
                  <a:ext cx="157275" cy="1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7970" extrusionOk="0">
                      <a:moveTo>
                        <a:pt x="0" y="0"/>
                      </a:moveTo>
                      <a:cubicBezTo>
                        <a:pt x="2393" y="2393"/>
                        <a:pt x="6291" y="4585"/>
                        <a:pt x="6291" y="797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3" name="Google Shape;260;p34"/>
                <p:cNvSpPr/>
                <p:nvPr/>
              </p:nvSpPr>
              <p:spPr>
                <a:xfrm>
                  <a:off x="4530050" y="4249436"/>
                  <a:ext cx="345850" cy="28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4" h="11225" extrusionOk="0">
                      <a:moveTo>
                        <a:pt x="0" y="1578"/>
                      </a:moveTo>
                      <a:cubicBezTo>
                        <a:pt x="3646" y="1578"/>
                        <a:pt x="7873" y="-1284"/>
                        <a:pt x="10906" y="739"/>
                      </a:cubicBezTo>
                      <a:cubicBezTo>
                        <a:pt x="12824" y="2018"/>
                        <a:pt x="11922" y="5241"/>
                        <a:pt x="12584" y="7450"/>
                      </a:cubicBezTo>
                      <a:cubicBezTo>
                        <a:pt x="12838" y="8297"/>
                        <a:pt x="14244" y="9639"/>
                        <a:pt x="13423" y="9967"/>
                      </a:cubicBezTo>
                      <a:cubicBezTo>
                        <a:pt x="10798" y="11017"/>
                        <a:pt x="7862" y="11225"/>
                        <a:pt x="5034" y="11225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" name="Google Shape;261;p34"/>
                <p:cNvSpPr/>
                <p:nvPr/>
              </p:nvSpPr>
              <p:spPr>
                <a:xfrm>
                  <a:off x="4897075" y="3932350"/>
                  <a:ext cx="272650" cy="3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6" h="13079" extrusionOk="0">
                      <a:moveTo>
                        <a:pt x="0" y="0"/>
                      </a:moveTo>
                      <a:cubicBezTo>
                        <a:pt x="428" y="3426"/>
                        <a:pt x="2415" y="6473"/>
                        <a:pt x="3775" y="9647"/>
                      </a:cubicBezTo>
                      <a:cubicBezTo>
                        <a:pt x="4268" y="10797"/>
                        <a:pt x="4240" y="13307"/>
                        <a:pt x="5453" y="13003"/>
                      </a:cubicBezTo>
                      <a:cubicBezTo>
                        <a:pt x="8803" y="12164"/>
                        <a:pt x="9360" y="7282"/>
                        <a:pt x="10906" y="4194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" name="Google Shape;262;p34"/>
                <p:cNvSpPr/>
                <p:nvPr/>
              </p:nvSpPr>
              <p:spPr>
                <a:xfrm>
                  <a:off x="5222150" y="3691150"/>
                  <a:ext cx="104850" cy="4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4" h="16778" extrusionOk="0">
                      <a:moveTo>
                        <a:pt x="0" y="0"/>
                      </a:moveTo>
                      <a:cubicBezTo>
                        <a:pt x="338" y="5755"/>
                        <a:pt x="1618" y="11621"/>
                        <a:pt x="4194" y="1677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6" name="Google Shape;263;p34"/>
                <p:cNvSpPr/>
                <p:nvPr/>
              </p:nvSpPr>
              <p:spPr>
                <a:xfrm>
                  <a:off x="5316525" y="4246925"/>
                  <a:ext cx="300200" cy="18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8" h="7234" extrusionOk="0">
                      <a:moveTo>
                        <a:pt x="0" y="0"/>
                      </a:moveTo>
                      <a:cubicBezTo>
                        <a:pt x="0" y="4377"/>
                        <a:pt x="9788" y="9787"/>
                        <a:pt x="11745" y="5872"/>
                      </a:cubicBezTo>
                      <a:cubicBezTo>
                        <a:pt x="13429" y="2505"/>
                        <a:pt x="5023" y="1678"/>
                        <a:pt x="1258" y="1678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pic>
          <p:nvPicPr>
            <p:cNvPr id="77" name="Google Shape;26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07083">
              <a:off x="9348178" y="2738899"/>
              <a:ext cx="886647" cy="81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26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79079" y="1846093"/>
              <a:ext cx="5156400" cy="35810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직사각형 78"/>
          <p:cNvSpPr/>
          <p:nvPr/>
        </p:nvSpPr>
        <p:spPr>
          <a:xfrm>
            <a:off x="9809023" y="-12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455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1140298" y="924555"/>
            <a:ext cx="9911405" cy="3601284"/>
            <a:chOff x="1634974" y="924555"/>
            <a:chExt cx="9911405" cy="3601284"/>
          </a:xfrm>
        </p:grpSpPr>
        <p:pic>
          <p:nvPicPr>
            <p:cNvPr id="27" name="Google Shape;171;p30"/>
            <p:cNvPicPr preferRelativeResize="0"/>
            <p:nvPr/>
          </p:nvPicPr>
          <p:blipFill rotWithShape="1">
            <a:blip r:embed="rId3">
              <a:alphaModFix/>
            </a:blip>
            <a:srcRect l="219" t="50970" r="-9"/>
            <a:stretch/>
          </p:blipFill>
          <p:spPr>
            <a:xfrm>
              <a:off x="6471610" y="957007"/>
              <a:ext cx="5074769" cy="353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72;p30"/>
            <p:cNvPicPr preferRelativeResize="0"/>
            <p:nvPr/>
          </p:nvPicPr>
          <p:blipFill rotWithShape="1">
            <a:blip r:embed="rId4">
              <a:alphaModFix/>
            </a:blip>
            <a:srcRect t="49852"/>
            <a:stretch/>
          </p:blipFill>
          <p:spPr>
            <a:xfrm>
              <a:off x="1634974" y="924555"/>
              <a:ext cx="4836636" cy="36012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611302" y="5394595"/>
            <a:ext cx="2969396" cy="778008"/>
            <a:chOff x="5200378" y="3631032"/>
            <a:chExt cx="2969396" cy="778008"/>
          </a:xfrm>
        </p:grpSpPr>
        <p:pic>
          <p:nvPicPr>
            <p:cNvPr id="19" name="Google Shape;160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0939502">
              <a:off x="5200378" y="3631032"/>
              <a:ext cx="532008" cy="532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61;p29"/>
            <p:cNvSpPr txBox="1"/>
            <p:nvPr/>
          </p:nvSpPr>
          <p:spPr>
            <a:xfrm>
              <a:off x="5687300" y="3748775"/>
              <a:ext cx="23613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이게 무슨 의미일까?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21" name="Google Shape;162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00523" y="3639637"/>
              <a:ext cx="469251" cy="469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63;p29"/>
            <p:cNvPicPr preferRelativeResize="0"/>
            <p:nvPr/>
          </p:nvPicPr>
          <p:blipFill rotWithShape="1">
            <a:blip r:embed="rId7">
              <a:alphaModFix/>
            </a:blip>
            <a:srcRect l="52885" t="33346" r="1890" b="55733"/>
            <a:stretch/>
          </p:blipFill>
          <p:spPr>
            <a:xfrm>
              <a:off x="5567314" y="4008840"/>
              <a:ext cx="2481286" cy="40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그룹 3"/>
          <p:cNvGrpSpPr/>
          <p:nvPr/>
        </p:nvGrpSpPr>
        <p:grpSpPr>
          <a:xfrm>
            <a:off x="1166631" y="1128057"/>
            <a:ext cx="9674477" cy="3398517"/>
            <a:chOff x="1166631" y="1225813"/>
            <a:chExt cx="9674477" cy="3398517"/>
          </a:xfrm>
        </p:grpSpPr>
        <p:grpSp>
          <p:nvGrpSpPr>
            <p:cNvPr id="2" name="그룹 1"/>
            <p:cNvGrpSpPr/>
            <p:nvPr/>
          </p:nvGrpSpPr>
          <p:grpSpPr>
            <a:xfrm>
              <a:off x="1166631" y="1227277"/>
              <a:ext cx="9674477" cy="3397053"/>
              <a:chOff x="848721" y="1542095"/>
              <a:chExt cx="9674477" cy="3397053"/>
            </a:xfrm>
          </p:grpSpPr>
          <p:pic>
            <p:nvPicPr>
              <p:cNvPr id="10" name="Google Shape;157;p29"/>
              <p:cNvPicPr preferRelativeResize="0"/>
              <p:nvPr/>
            </p:nvPicPr>
            <p:blipFill rotWithShape="1">
              <a:blip r:embed="rId4">
                <a:alphaModFix/>
              </a:blip>
              <a:srcRect r="-1895" b="51319"/>
              <a:stretch/>
            </p:blipFill>
            <p:spPr>
              <a:xfrm>
                <a:off x="848721" y="1542101"/>
                <a:ext cx="4789153" cy="33970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Google Shape;158;p29"/>
              <p:cNvPicPr preferRelativeResize="0"/>
              <p:nvPr/>
            </p:nvPicPr>
            <p:blipFill rotWithShape="1">
              <a:blip r:embed="rId3">
                <a:alphaModFix/>
              </a:blip>
              <a:srcRect b="50970"/>
              <a:stretch/>
            </p:blipFill>
            <p:spPr>
              <a:xfrm>
                <a:off x="5637874" y="1542095"/>
                <a:ext cx="4885324" cy="33970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166631" y="1225813"/>
              <a:ext cx="9674477" cy="3398512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Google Shape;16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7774" y="4970661"/>
            <a:ext cx="10116452" cy="233909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5" name="직사각형 24"/>
          <p:cNvSpPr/>
          <p:nvPr/>
        </p:nvSpPr>
        <p:spPr>
          <a:xfrm>
            <a:off x="9809023" y="-12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31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40298" y="924555"/>
            <a:ext cx="9911405" cy="3601284"/>
            <a:chOff x="1634974" y="924555"/>
            <a:chExt cx="9911405" cy="3601284"/>
          </a:xfrm>
        </p:grpSpPr>
        <p:pic>
          <p:nvPicPr>
            <p:cNvPr id="10" name="Google Shape;171;p30"/>
            <p:cNvPicPr preferRelativeResize="0"/>
            <p:nvPr/>
          </p:nvPicPr>
          <p:blipFill rotWithShape="1">
            <a:blip r:embed="rId3">
              <a:alphaModFix/>
            </a:blip>
            <a:srcRect l="219" t="50970" r="-9"/>
            <a:stretch/>
          </p:blipFill>
          <p:spPr>
            <a:xfrm>
              <a:off x="6471610" y="957007"/>
              <a:ext cx="5074769" cy="353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72;p30"/>
            <p:cNvPicPr preferRelativeResize="0"/>
            <p:nvPr/>
          </p:nvPicPr>
          <p:blipFill rotWithShape="1">
            <a:blip r:embed="rId4">
              <a:alphaModFix/>
            </a:blip>
            <a:srcRect t="49852"/>
            <a:stretch/>
          </p:blipFill>
          <p:spPr>
            <a:xfrm>
              <a:off x="1634974" y="924555"/>
              <a:ext cx="4836636" cy="36012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/>
          <p:cNvGrpSpPr/>
          <p:nvPr/>
        </p:nvGrpSpPr>
        <p:grpSpPr>
          <a:xfrm>
            <a:off x="4076724" y="5150232"/>
            <a:ext cx="4038553" cy="559974"/>
            <a:chOff x="658137" y="3512625"/>
            <a:chExt cx="4038553" cy="559974"/>
          </a:xfrm>
        </p:grpSpPr>
        <p:pic>
          <p:nvPicPr>
            <p:cNvPr id="12" name="Google Shape;174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52633">
              <a:off x="658137" y="3512625"/>
              <a:ext cx="559974" cy="55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75;p30"/>
            <p:cNvSpPr txBox="1"/>
            <p:nvPr/>
          </p:nvSpPr>
          <p:spPr>
            <a:xfrm>
              <a:off x="1270925" y="3575800"/>
              <a:ext cx="3425765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Seaborn 으로 회귀 선을 그려보자!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6" name="Google Shape;1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9944" y="4691554"/>
            <a:ext cx="7224899" cy="2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9809023" y="-12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77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09023" y="-12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150" y="4485453"/>
            <a:ext cx="2604001" cy="237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94;p36"/>
          <p:cNvSpPr txBox="1"/>
          <p:nvPr/>
        </p:nvSpPr>
        <p:spPr>
          <a:xfrm>
            <a:off x="2313380" y="5289037"/>
            <a:ext cx="718563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 범위가 상승함에 따라 점수가 상승하는 양상을 보이고 있구나!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Google Shape;295;p36"/>
          <p:cNvPicPr preferRelativeResize="0"/>
          <p:nvPr/>
        </p:nvPicPr>
        <p:blipFill rotWithShape="1">
          <a:blip r:embed="rId4">
            <a:alphaModFix/>
          </a:blip>
          <a:srcRect l="52885" t="33346" r="1890" b="55733"/>
          <a:stretch/>
        </p:blipFill>
        <p:spPr>
          <a:xfrm>
            <a:off x="1724891" y="5554059"/>
            <a:ext cx="7965677" cy="405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847367">
            <a:off x="1601202" y="5183151"/>
            <a:ext cx="742214" cy="742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그룹 6"/>
          <p:cNvGrpSpPr/>
          <p:nvPr/>
        </p:nvGrpSpPr>
        <p:grpSpPr>
          <a:xfrm>
            <a:off x="1631207" y="1182412"/>
            <a:ext cx="8929587" cy="3303041"/>
            <a:chOff x="716849" y="1182412"/>
            <a:chExt cx="8929587" cy="3303041"/>
          </a:xfrm>
        </p:grpSpPr>
        <p:grpSp>
          <p:nvGrpSpPr>
            <p:cNvPr id="6" name="그룹 5"/>
            <p:cNvGrpSpPr/>
            <p:nvPr/>
          </p:nvGrpSpPr>
          <p:grpSpPr>
            <a:xfrm>
              <a:off x="716849" y="1182412"/>
              <a:ext cx="4302161" cy="3303041"/>
              <a:chOff x="716849" y="1182412"/>
              <a:chExt cx="4302161" cy="3303041"/>
            </a:xfrm>
          </p:grpSpPr>
          <p:pic>
            <p:nvPicPr>
              <p:cNvPr id="17" name="Google Shape;292;p36"/>
              <p:cNvPicPr preferRelativeResize="0"/>
              <p:nvPr/>
            </p:nvPicPr>
            <p:blipFill rotWithShape="1">
              <a:blip r:embed="rId6">
                <a:alphaModFix/>
              </a:blip>
              <a:srcRect r="54742"/>
              <a:stretch/>
            </p:blipFill>
            <p:spPr>
              <a:xfrm>
                <a:off x="716849" y="1182412"/>
                <a:ext cx="4302161" cy="33030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298;p36"/>
              <p:cNvSpPr/>
              <p:nvPr/>
            </p:nvSpPr>
            <p:spPr>
              <a:xfrm rot="20820949">
                <a:off x="1331940" y="2169251"/>
                <a:ext cx="3272288" cy="124431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5344275" y="1182412"/>
              <a:ext cx="4302161" cy="3303041"/>
              <a:chOff x="5344275" y="1182412"/>
              <a:chExt cx="4302161" cy="3303041"/>
            </a:xfrm>
          </p:grpSpPr>
          <p:pic>
            <p:nvPicPr>
              <p:cNvPr id="24" name="Google Shape;297;p36"/>
              <p:cNvPicPr preferRelativeResize="0"/>
              <p:nvPr/>
            </p:nvPicPr>
            <p:blipFill rotWithShape="1">
              <a:blip r:embed="rId6">
                <a:alphaModFix/>
              </a:blip>
              <a:srcRect l="54742"/>
              <a:stretch/>
            </p:blipFill>
            <p:spPr>
              <a:xfrm>
                <a:off x="5344275" y="1182412"/>
                <a:ext cx="4302161" cy="33030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299;p36"/>
              <p:cNvSpPr/>
              <p:nvPr/>
            </p:nvSpPr>
            <p:spPr>
              <a:xfrm rot="21156668">
                <a:off x="6017962" y="2097350"/>
                <a:ext cx="3416605" cy="124288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946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09023" y="-12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62689" y="4519337"/>
            <a:ext cx="8466622" cy="2059717"/>
            <a:chOff x="2148730" y="4519337"/>
            <a:chExt cx="8466622" cy="2059717"/>
          </a:xfrm>
        </p:grpSpPr>
        <p:sp>
          <p:nvSpPr>
            <p:cNvPr id="33" name="Google Shape;307;p37"/>
            <p:cNvSpPr txBox="1"/>
            <p:nvPr/>
          </p:nvSpPr>
          <p:spPr>
            <a:xfrm>
              <a:off x="2883778" y="5386408"/>
              <a:ext cx="7004135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점수 구간이 올라갈 수록 가격도 역시 상승하는 경향이 있어!</a:t>
              </a:r>
              <a:endPara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34" name="Google Shape;308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0847367">
              <a:off x="2148730" y="5283197"/>
              <a:ext cx="723467" cy="723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09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19462" y="4519337"/>
              <a:ext cx="2195890" cy="20597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그룹 8"/>
          <p:cNvGrpSpPr/>
          <p:nvPr/>
        </p:nvGrpSpPr>
        <p:grpSpPr>
          <a:xfrm>
            <a:off x="692394" y="890559"/>
            <a:ext cx="10807212" cy="4072139"/>
            <a:chOff x="489746" y="890559"/>
            <a:chExt cx="10807212" cy="4072139"/>
          </a:xfrm>
        </p:grpSpPr>
        <p:pic>
          <p:nvPicPr>
            <p:cNvPr id="32" name="Google Shape;306;p37"/>
            <p:cNvPicPr preferRelativeResize="0"/>
            <p:nvPr/>
          </p:nvPicPr>
          <p:blipFill rotWithShape="1">
            <a:blip r:embed="rId4">
              <a:alphaModFix/>
            </a:blip>
            <a:srcRect l="-6908" t="-6908" r="-6908" b="-6908"/>
            <a:stretch/>
          </p:blipFill>
          <p:spPr>
            <a:xfrm>
              <a:off x="7243565" y="1014168"/>
              <a:ext cx="4053393" cy="36720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그룹 7"/>
            <p:cNvGrpSpPr/>
            <p:nvPr/>
          </p:nvGrpSpPr>
          <p:grpSpPr>
            <a:xfrm>
              <a:off x="489746" y="890559"/>
              <a:ext cx="6426155" cy="4072139"/>
              <a:chOff x="489746" y="890559"/>
              <a:chExt cx="6426155" cy="4072139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489746" y="890559"/>
                <a:ext cx="3734302" cy="2968797"/>
                <a:chOff x="639375" y="916319"/>
                <a:chExt cx="3397479" cy="2701020"/>
              </a:xfrm>
            </p:grpSpPr>
            <p:pic>
              <p:nvPicPr>
                <p:cNvPr id="28" name="Google Shape;304;p3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r="55931"/>
                <a:stretch/>
              </p:blipFill>
              <p:spPr>
                <a:xfrm>
                  <a:off x="639375" y="916319"/>
                  <a:ext cx="3397479" cy="27010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" name="Google Shape;310;p37"/>
                <p:cNvSpPr/>
                <p:nvPr/>
              </p:nvSpPr>
              <p:spPr>
                <a:xfrm rot="20929713">
                  <a:off x="1134108" y="1820698"/>
                  <a:ext cx="2484631" cy="172626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" name="그룹 1"/>
              <p:cNvGrpSpPr/>
              <p:nvPr/>
            </p:nvGrpSpPr>
            <p:grpSpPr>
              <a:xfrm>
                <a:off x="3395379" y="2241069"/>
                <a:ext cx="3520522" cy="2721629"/>
                <a:chOff x="2153749" y="2509931"/>
                <a:chExt cx="3202981" cy="2476146"/>
              </a:xfrm>
            </p:grpSpPr>
            <p:pic>
              <p:nvPicPr>
                <p:cNvPr id="30" name="Google Shape;305;p3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54681"/>
                <a:stretch/>
              </p:blipFill>
              <p:spPr>
                <a:xfrm>
                  <a:off x="2153749" y="2509931"/>
                  <a:ext cx="3202981" cy="24761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63500"/>
                </a:effectLst>
              </p:spPr>
            </p:pic>
            <p:sp>
              <p:nvSpPr>
                <p:cNvPr id="39" name="Google Shape;311;p37"/>
                <p:cNvSpPr/>
                <p:nvPr/>
              </p:nvSpPr>
              <p:spPr>
                <a:xfrm rot="20885962">
                  <a:off x="2688439" y="3470249"/>
                  <a:ext cx="2484757" cy="172631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60832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411648" y="2292790"/>
            <a:ext cx="5368705" cy="2272420"/>
          </a:xfrm>
          <a:prstGeom prst="round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dirty="0" smtClean="0">
                <a:solidFill>
                  <a:srgbClr val="5899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lang="ko-KR" altLang="en-US" sz="13800" dirty="0">
              <a:solidFill>
                <a:srgbClr val="5899D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64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4231175" cy="6858000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41908" y="674607"/>
            <a:ext cx="274735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062448" y="415636"/>
            <a:ext cx="6334299" cy="6179838"/>
            <a:chOff x="3034145" y="415636"/>
            <a:chExt cx="6334299" cy="6179838"/>
          </a:xfrm>
        </p:grpSpPr>
        <p:grpSp>
          <p:nvGrpSpPr>
            <p:cNvPr id="49" name="그룹 48"/>
            <p:cNvGrpSpPr/>
            <p:nvPr/>
          </p:nvGrpSpPr>
          <p:grpSpPr>
            <a:xfrm>
              <a:off x="3034145" y="415636"/>
              <a:ext cx="6334299" cy="762709"/>
              <a:chOff x="3034145" y="415636"/>
              <a:chExt cx="6334299" cy="762709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3034145" y="415636"/>
                <a:ext cx="1712422" cy="116378"/>
              </a:xfrm>
              <a:prstGeom prst="roundRect">
                <a:avLst/>
              </a:prstGeom>
              <a:solidFill>
                <a:srgbClr val="5899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34145" y="532014"/>
                <a:ext cx="881149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01</a:t>
                </a:r>
                <a:endParaRPr lang="ko-KR" alt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</a:endParaRPr>
              </a:p>
            </p:txBody>
          </p:sp>
          <p:cxnSp>
            <p:nvCxnSpPr>
              <p:cNvPr id="27" name="직선 연결선 26"/>
              <p:cNvCxnSpPr>
                <a:stCxn id="7" idx="1"/>
              </p:cNvCxnSpPr>
              <p:nvPr/>
            </p:nvCxnSpPr>
            <p:spPr>
              <a:xfrm>
                <a:off x="3034145" y="473825"/>
                <a:ext cx="633429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/>
            <p:cNvGrpSpPr/>
            <p:nvPr/>
          </p:nvGrpSpPr>
          <p:grpSpPr>
            <a:xfrm>
              <a:off x="3034145" y="1499062"/>
              <a:ext cx="6334299" cy="762709"/>
              <a:chOff x="3034145" y="1499062"/>
              <a:chExt cx="6334299" cy="762709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034145" y="1615440"/>
                <a:ext cx="881149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02</a:t>
                </a:r>
                <a:endParaRPr lang="ko-KR" alt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3034145" y="1499062"/>
                <a:ext cx="6334299" cy="116378"/>
                <a:chOff x="3034145" y="1499062"/>
                <a:chExt cx="6334299" cy="116378"/>
              </a:xfrm>
            </p:grpSpPr>
            <p:sp>
              <p:nvSpPr>
                <p:cNvPr id="8" name="모서리가 둥근 직사각형 7"/>
                <p:cNvSpPr/>
                <p:nvPr/>
              </p:nvSpPr>
              <p:spPr>
                <a:xfrm>
                  <a:off x="3034145" y="1499062"/>
                  <a:ext cx="1712422" cy="116378"/>
                </a:xfrm>
                <a:prstGeom prst="roundRect">
                  <a:avLst/>
                </a:prstGeom>
                <a:solidFill>
                  <a:srgbClr val="5899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/>
                <p:cNvCxnSpPr/>
                <p:nvPr/>
              </p:nvCxnSpPr>
              <p:spPr>
                <a:xfrm>
                  <a:off x="3034145" y="1557251"/>
                  <a:ext cx="633429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그룹 45"/>
            <p:cNvGrpSpPr/>
            <p:nvPr/>
          </p:nvGrpSpPr>
          <p:grpSpPr>
            <a:xfrm>
              <a:off x="3034145" y="2582488"/>
              <a:ext cx="6334299" cy="762709"/>
              <a:chOff x="3034145" y="2582488"/>
              <a:chExt cx="6334299" cy="762709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3034145" y="2582488"/>
                <a:ext cx="1712422" cy="116378"/>
              </a:xfrm>
              <a:prstGeom prst="roundRect">
                <a:avLst/>
              </a:prstGeom>
              <a:solidFill>
                <a:srgbClr val="5899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034145" y="2698866"/>
                <a:ext cx="881149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03</a:t>
                </a:r>
                <a:endParaRPr lang="ko-KR" alt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</a:endParaRPr>
              </a:p>
            </p:txBody>
          </p:sp>
          <p:cxnSp>
            <p:nvCxnSpPr>
              <p:cNvPr id="39" name="직선 연결선 38"/>
              <p:cNvCxnSpPr/>
              <p:nvPr/>
            </p:nvCxnSpPr>
            <p:spPr>
              <a:xfrm>
                <a:off x="3034145" y="2640677"/>
                <a:ext cx="633429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3034145" y="3667299"/>
              <a:ext cx="6334299" cy="761324"/>
              <a:chOff x="3034145" y="3667299"/>
              <a:chExt cx="6334299" cy="761324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3034145" y="3667299"/>
                <a:ext cx="1712422" cy="116378"/>
              </a:xfrm>
              <a:prstGeom prst="roundRect">
                <a:avLst/>
              </a:prstGeom>
              <a:solidFill>
                <a:srgbClr val="5899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034145" y="3782292"/>
                <a:ext cx="881149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04</a:t>
                </a:r>
                <a:endParaRPr lang="ko-KR" alt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</a:endParaRPr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3034145" y="3725488"/>
                <a:ext cx="633429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>
              <a:off x="3034145" y="4749340"/>
              <a:ext cx="6334299" cy="762709"/>
              <a:chOff x="3034145" y="4749340"/>
              <a:chExt cx="6334299" cy="762709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3034145" y="4749340"/>
                <a:ext cx="1712422" cy="116378"/>
              </a:xfrm>
              <a:prstGeom prst="roundRect">
                <a:avLst/>
              </a:prstGeom>
              <a:solidFill>
                <a:srgbClr val="5899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34145" y="4865718"/>
                <a:ext cx="881149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05</a:t>
                </a:r>
                <a:endParaRPr lang="ko-KR" alt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</a:endParaRPr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3034145" y="4807529"/>
                <a:ext cx="633429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/>
            <p:cNvGrpSpPr/>
            <p:nvPr/>
          </p:nvGrpSpPr>
          <p:grpSpPr>
            <a:xfrm>
              <a:off x="3034145" y="5832765"/>
              <a:ext cx="6334299" cy="762709"/>
              <a:chOff x="3034145" y="5832765"/>
              <a:chExt cx="6334299" cy="762709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3034145" y="5832765"/>
                <a:ext cx="1712422" cy="116378"/>
              </a:xfrm>
              <a:prstGeom prst="roundRect">
                <a:avLst/>
              </a:prstGeom>
              <a:solidFill>
                <a:srgbClr val="5899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034145" y="5949143"/>
                <a:ext cx="881149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06</a:t>
                </a:r>
                <a:endParaRPr lang="ko-KR" alt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Black" panose="020B0A02040204020203" pitchFamily="34" charset="0"/>
                </a:endParaRPr>
              </a:p>
            </p:txBody>
          </p:sp>
          <p:cxnSp>
            <p:nvCxnSpPr>
              <p:cNvPr id="42" name="직선 연결선 41"/>
              <p:cNvCxnSpPr/>
              <p:nvPr/>
            </p:nvCxnSpPr>
            <p:spPr>
              <a:xfrm>
                <a:off x="3034145" y="5890954"/>
                <a:ext cx="633429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/>
            <p:cNvSpPr txBox="1"/>
            <p:nvPr/>
          </p:nvSpPr>
          <p:spPr>
            <a:xfrm>
              <a:off x="4746567" y="674607"/>
              <a:ext cx="358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주제 선정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46567" y="1758033"/>
              <a:ext cx="358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크롤링</a:t>
              </a:r>
              <a:r>
                <a:rPr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과정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46567" y="2840073"/>
              <a:ext cx="358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크롤링</a:t>
              </a:r>
              <a:r>
                <a:rPr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결과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746567" y="3921484"/>
              <a:ext cx="358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정제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46567" y="5009003"/>
              <a:ext cx="358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분석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746567" y="6092427"/>
              <a:ext cx="358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분석 결과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1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4022" y="0"/>
            <a:ext cx="9107978" cy="6858000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07968" y="2767281"/>
            <a:ext cx="194518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</a:t>
            </a:r>
            <a:endParaRPr lang="ko-KR" altLang="en-US" sz="80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3148" y="3136612"/>
            <a:ext cx="358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544589" y="3815542"/>
            <a:ext cx="6151418" cy="0"/>
          </a:xfrm>
          <a:prstGeom prst="line">
            <a:avLst/>
          </a:prstGeom>
          <a:ln w="381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890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0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65675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9" name="Google Shape;66;p15"/>
          <p:cNvGrpSpPr/>
          <p:nvPr/>
        </p:nvGrpSpPr>
        <p:grpSpPr>
          <a:xfrm>
            <a:off x="2231091" y="1561100"/>
            <a:ext cx="7729818" cy="4673442"/>
            <a:chOff x="1007375" y="241248"/>
            <a:chExt cx="7964749" cy="4902251"/>
          </a:xfrm>
        </p:grpSpPr>
        <p:pic>
          <p:nvPicPr>
            <p:cNvPr id="40" name="Google Shape;67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332649" y="474951"/>
              <a:ext cx="1623855" cy="1762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6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828719">
              <a:off x="7620587" y="1894313"/>
              <a:ext cx="1160599" cy="121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6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127725">
              <a:off x="1197161" y="2564942"/>
              <a:ext cx="1087884" cy="1123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70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8760627">
              <a:off x="4226554" y="387076"/>
              <a:ext cx="690883" cy="7164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" name="Google Shape;71;p15"/>
            <p:cNvGrpSpPr/>
            <p:nvPr/>
          </p:nvGrpSpPr>
          <p:grpSpPr>
            <a:xfrm>
              <a:off x="4107869" y="1832408"/>
              <a:ext cx="1052895" cy="1162260"/>
              <a:chOff x="4186937" y="1115250"/>
              <a:chExt cx="1672590" cy="1769310"/>
            </a:xfrm>
          </p:grpSpPr>
          <p:pic>
            <p:nvPicPr>
              <p:cNvPr id="58" name="Google Shape;72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422803" y="1447835"/>
                <a:ext cx="1436724" cy="14367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" name="Google Shape;73;p15"/>
              <p:cNvSpPr/>
              <p:nvPr/>
            </p:nvSpPr>
            <p:spPr>
              <a:xfrm>
                <a:off x="4186937" y="1115250"/>
                <a:ext cx="675600" cy="696000"/>
              </a:xfrm>
              <a:prstGeom prst="ellipse">
                <a:avLst/>
              </a:prstGeom>
              <a:solidFill>
                <a:srgbClr val="FCE5CD"/>
              </a:solidFill>
              <a:ln w="3810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0" name="Google Shape;74;p1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1082048">
                <a:off x="4301776" y="1234797"/>
                <a:ext cx="445990" cy="4569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5" name="Google Shape;75;p15"/>
            <p:cNvCxnSpPr>
              <a:stCxn id="42" idx="3"/>
              <a:endCxn id="58" idx="1"/>
            </p:cNvCxnSpPr>
            <p:nvPr/>
          </p:nvCxnSpPr>
          <p:spPr>
            <a:xfrm rot="10800000" flipH="1">
              <a:off x="2184144" y="2522757"/>
              <a:ext cx="2072100" cy="288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46" name="Google Shape;76;p15"/>
            <p:cNvCxnSpPr>
              <a:stCxn id="43" idx="3"/>
              <a:endCxn id="58" idx="0"/>
            </p:cNvCxnSpPr>
            <p:nvPr/>
          </p:nvCxnSpPr>
          <p:spPr>
            <a:xfrm>
              <a:off x="4285576" y="938422"/>
              <a:ext cx="423000" cy="11124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77;p15"/>
            <p:cNvCxnSpPr>
              <a:stCxn id="41" idx="1"/>
              <a:endCxn id="58" idx="3"/>
            </p:cNvCxnSpPr>
            <p:nvPr/>
          </p:nvCxnSpPr>
          <p:spPr>
            <a:xfrm flipH="1">
              <a:off x="5160674" y="2206839"/>
              <a:ext cx="2540100" cy="3159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pic>
          <p:nvPicPr>
            <p:cNvPr id="49" name="Google Shape;7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681842">
              <a:off x="3963499" y="4136301"/>
              <a:ext cx="860457" cy="92903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" name="Google Shape;79;p15"/>
            <p:cNvCxnSpPr>
              <a:stCxn id="49" idx="0"/>
              <a:endCxn id="58" idx="2"/>
            </p:cNvCxnSpPr>
            <p:nvPr/>
          </p:nvCxnSpPr>
          <p:spPr>
            <a:xfrm rot="10800000" flipH="1">
              <a:off x="4315640" y="2994811"/>
              <a:ext cx="393000" cy="11481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pic>
          <p:nvPicPr>
            <p:cNvPr id="51" name="Google Shape;8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18798" y="3231605"/>
              <a:ext cx="1542476" cy="1542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81;p15"/>
            <p:cNvSpPr/>
            <p:nvPr/>
          </p:nvSpPr>
          <p:spPr>
            <a:xfrm>
              <a:off x="2630100" y="1626900"/>
              <a:ext cx="797100" cy="3822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SELL</a:t>
              </a:r>
              <a:endParaRPr sz="12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" name="Google Shape;82;p15"/>
            <p:cNvSpPr/>
            <p:nvPr/>
          </p:nvSpPr>
          <p:spPr>
            <a:xfrm>
              <a:off x="5343625" y="4219100"/>
              <a:ext cx="797100" cy="3822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741B47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BUY</a:t>
              </a:r>
              <a:endParaRPr sz="1200">
                <a:solidFill>
                  <a:srgbClr val="741B47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54" name="Google Shape;83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271735">
              <a:off x="3009114" y="3458891"/>
              <a:ext cx="673797" cy="44456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cxnSp>
          <p:nvCxnSpPr>
            <p:cNvPr id="55" name="Google Shape;84;p15"/>
            <p:cNvCxnSpPr>
              <a:stCxn id="54" idx="0"/>
            </p:cNvCxnSpPr>
            <p:nvPr/>
          </p:nvCxnSpPr>
          <p:spPr>
            <a:xfrm rot="10800000" flipH="1">
              <a:off x="3292343" y="2894268"/>
              <a:ext cx="902100" cy="5712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pic>
          <p:nvPicPr>
            <p:cNvPr id="56" name="Google Shape;85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606622">
              <a:off x="5883148" y="1133194"/>
              <a:ext cx="699654" cy="722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" name="Google Shape;86;p15"/>
            <p:cNvCxnSpPr/>
            <p:nvPr/>
          </p:nvCxnSpPr>
          <p:spPr>
            <a:xfrm flipH="1">
              <a:off x="5190825" y="1772175"/>
              <a:ext cx="587100" cy="4614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dot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02608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0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65675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9" name="Google Shape;204;p30"/>
          <p:cNvPicPr preferRelativeResize="0"/>
          <p:nvPr/>
        </p:nvPicPr>
        <p:blipFill rotWithShape="1">
          <a:blip r:embed="rId2">
            <a:alphaModFix/>
          </a:blip>
          <a:srcRect l="23747" t="29040" r="14206" b="21849"/>
          <a:stretch/>
        </p:blipFill>
        <p:spPr>
          <a:xfrm>
            <a:off x="2870662" y="2510445"/>
            <a:ext cx="6450677" cy="2610196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40" name="TextBox 39"/>
          <p:cNvSpPr txBox="1"/>
          <p:nvPr/>
        </p:nvSpPr>
        <p:spPr>
          <a:xfrm>
            <a:off x="506033" y="1377033"/>
            <a:ext cx="49772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목적에 맞지 않는 광고성 중고 거래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41488" y="1943739"/>
            <a:ext cx="4631231" cy="369332"/>
            <a:chOff x="506033" y="1943739"/>
            <a:chExt cx="4631231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506033" y="1943739"/>
              <a:ext cx="162617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A.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선택과 집중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20975" y="1943739"/>
              <a:ext cx="281628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가장 신뢰성 있는 플랫폼 선정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" name="오른쪽 화살표 1"/>
            <p:cNvSpPr/>
            <p:nvPr/>
          </p:nvSpPr>
          <p:spPr>
            <a:xfrm>
              <a:off x="2085279" y="2011680"/>
              <a:ext cx="191193" cy="199505"/>
            </a:xfrm>
            <a:prstGeom prst="rightArrow">
              <a:avLst/>
            </a:prstGeom>
            <a:solidFill>
              <a:srgbClr val="5899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865012" y="5667041"/>
            <a:ext cx="80467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이용자 수가 압도적으로 많고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신뢰받고 있는 서비스 선정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53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4022" y="0"/>
            <a:ext cx="9107978" cy="6858000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07968" y="2767281"/>
            <a:ext cx="194518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02</a:t>
            </a:r>
            <a:endParaRPr lang="ko-KR" altLang="en-US" sz="80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3148" y="3136612"/>
            <a:ext cx="358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44589" y="3815542"/>
            <a:ext cx="6176356" cy="0"/>
          </a:xfrm>
          <a:prstGeom prst="line">
            <a:avLst/>
          </a:prstGeom>
          <a:ln w="381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732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61804" y="0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6912" y="1122220"/>
            <a:ext cx="6347983" cy="4135581"/>
            <a:chOff x="902216" y="1571106"/>
            <a:chExt cx="5625359" cy="3664806"/>
          </a:xfrm>
        </p:grpSpPr>
        <p:grpSp>
          <p:nvGrpSpPr>
            <p:cNvPr id="5" name="그룹 4"/>
            <p:cNvGrpSpPr/>
            <p:nvPr/>
          </p:nvGrpSpPr>
          <p:grpSpPr>
            <a:xfrm>
              <a:off x="902216" y="1571106"/>
              <a:ext cx="5625359" cy="3664806"/>
              <a:chOff x="902216" y="1571106"/>
              <a:chExt cx="5625359" cy="3664806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902216" y="1571106"/>
                <a:ext cx="5625359" cy="3664806"/>
                <a:chOff x="730134" y="2535382"/>
                <a:chExt cx="5625359" cy="3664806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457" t="3588" b="60869"/>
                <a:stretch/>
              </p:blipFill>
              <p:spPr>
                <a:xfrm>
                  <a:off x="730134" y="3815544"/>
                  <a:ext cx="5625359" cy="2384644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267" r="50544" b="80015"/>
                <a:stretch/>
              </p:blipFill>
              <p:spPr>
                <a:xfrm>
                  <a:off x="730134" y="2535382"/>
                  <a:ext cx="5625359" cy="1188720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</p:pic>
          </p:grp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08" r="54446" b="46656"/>
              <a:stretch/>
            </p:blipFill>
            <p:spPr>
              <a:xfrm>
                <a:off x="1347740" y="1762299"/>
                <a:ext cx="2515648" cy="417298"/>
              </a:xfrm>
              <a:prstGeom prst="rect">
                <a:avLst/>
              </a:prstGeom>
            </p:spPr>
          </p:pic>
        </p:grpSp>
        <p:sp>
          <p:nvSpPr>
            <p:cNvPr id="19" name="모서리가 둥근 직사각형 18"/>
            <p:cNvSpPr/>
            <p:nvPr/>
          </p:nvSpPr>
          <p:spPr>
            <a:xfrm>
              <a:off x="1166187" y="4480850"/>
              <a:ext cx="2690917" cy="45751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289" y="2370009"/>
            <a:ext cx="5255977" cy="256687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2" t="19301" b="68987"/>
          <a:stretch/>
        </p:blipFill>
        <p:spPr>
          <a:xfrm>
            <a:off x="236912" y="5360990"/>
            <a:ext cx="6347983" cy="826445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443509" y="5810596"/>
            <a:ext cx="3679603" cy="2826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123112" y="4073236"/>
            <a:ext cx="2616177" cy="1853739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208713" y="1562793"/>
            <a:ext cx="3376182" cy="1004037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3640975" y="3042458"/>
            <a:ext cx="3098314" cy="1596044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91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12192001" cy="764771"/>
          </a:xfrm>
          <a:prstGeom prst="rect">
            <a:avLst/>
          </a:prstGeom>
          <a:solidFill>
            <a:srgbClr val="5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61804" y="0"/>
            <a:ext cx="1961804" cy="7647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132212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과정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912" y="151552"/>
            <a:ext cx="148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2065" y="151550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3870" y="151548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정제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5675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927480" y="151552"/>
            <a:ext cx="172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ko-KR" alt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36912" y="1549544"/>
            <a:ext cx="10172700" cy="4128048"/>
            <a:chOff x="236912" y="1549544"/>
            <a:chExt cx="10172700" cy="41280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12" y="1549544"/>
              <a:ext cx="10144125" cy="3343275"/>
            </a:xfrm>
            <a:prstGeom prst="rect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12" y="5144192"/>
              <a:ext cx="10172700" cy="533400"/>
            </a:xfrm>
            <a:prstGeom prst="rect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14" y="1825454"/>
            <a:ext cx="370956" cy="407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38" y="1621904"/>
            <a:ext cx="370956" cy="407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4" t="6159" r="31480" b="86810"/>
          <a:stretch/>
        </p:blipFill>
        <p:spPr>
          <a:xfrm>
            <a:off x="6866316" y="2665118"/>
            <a:ext cx="5030010" cy="83453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3857104" y="2784764"/>
            <a:ext cx="2859580" cy="108065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4" r="57925" b="47527"/>
          <a:stretch/>
        </p:blipFill>
        <p:spPr>
          <a:xfrm>
            <a:off x="6866316" y="3221181"/>
            <a:ext cx="1206298" cy="3532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3" t="21004" r="21387" b="62610"/>
          <a:stretch/>
        </p:blipFill>
        <p:spPr>
          <a:xfrm>
            <a:off x="5818392" y="4374918"/>
            <a:ext cx="6037632" cy="1801438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19" name="직선 화살표 연결선 18"/>
          <p:cNvCxnSpPr/>
          <p:nvPr/>
        </p:nvCxnSpPr>
        <p:spPr>
          <a:xfrm>
            <a:off x="4389120" y="4214553"/>
            <a:ext cx="1243794" cy="465512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91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899D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4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855</Words>
  <Application>Microsoft Office PowerPoint</Application>
  <PresentationFormat>와이드스크린</PresentationFormat>
  <Paragraphs>226</Paragraphs>
  <Slides>29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나눔스퀘어_ac Bold</vt:lpstr>
      <vt:lpstr>나눔손글씨 하나손글씨</vt:lpstr>
      <vt:lpstr>Arial</vt:lpstr>
      <vt:lpstr>굴림</vt:lpstr>
      <vt:lpstr>Segoe UI Black</vt:lpstr>
      <vt:lpstr>G마켓 산스 TTF Bold</vt:lpstr>
      <vt:lpstr>G마켓 산스 TTF Medium</vt:lpstr>
      <vt:lpstr>나눔스퀘어_ac ExtraBold</vt:lpstr>
      <vt:lpstr>Comic Sans MS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xps15</dc:creator>
  <cp:lastModifiedBy>xps15</cp:lastModifiedBy>
  <cp:revision>54</cp:revision>
  <dcterms:created xsi:type="dcterms:W3CDTF">2021-05-31T06:59:14Z</dcterms:created>
  <dcterms:modified xsi:type="dcterms:W3CDTF">2021-05-31T12:13:44Z</dcterms:modified>
</cp:coreProperties>
</file>